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92" r:id="rId3"/>
    <p:sldId id="257" r:id="rId4"/>
    <p:sldId id="258" r:id="rId5"/>
    <p:sldId id="277" r:id="rId6"/>
    <p:sldId id="286" r:id="rId7"/>
    <p:sldId id="260" r:id="rId8"/>
    <p:sldId id="261" r:id="rId9"/>
    <p:sldId id="326" r:id="rId10"/>
    <p:sldId id="262" r:id="rId11"/>
    <p:sldId id="263" r:id="rId12"/>
    <p:sldId id="282" r:id="rId13"/>
    <p:sldId id="283" r:id="rId14"/>
    <p:sldId id="264" r:id="rId15"/>
    <p:sldId id="284" r:id="rId16"/>
    <p:sldId id="268" r:id="rId17"/>
    <p:sldId id="281" r:id="rId18"/>
    <p:sldId id="280" r:id="rId19"/>
    <p:sldId id="279" r:id="rId20"/>
    <p:sldId id="269" r:id="rId21"/>
    <p:sldId id="291" r:id="rId22"/>
    <p:sldId id="325" r:id="rId23"/>
    <p:sldId id="327" r:id="rId24"/>
    <p:sldId id="271" r:id="rId25"/>
    <p:sldId id="328" r:id="rId26"/>
    <p:sldId id="270" r:id="rId27"/>
    <p:sldId id="285" r:id="rId28"/>
    <p:sldId id="289" r:id="rId29"/>
    <p:sldId id="273" r:id="rId30"/>
    <p:sldId id="295" r:id="rId31"/>
    <p:sldId id="314" r:id="rId32"/>
    <p:sldId id="323" r:id="rId33"/>
    <p:sldId id="332" r:id="rId34"/>
    <p:sldId id="333" r:id="rId35"/>
    <p:sldId id="275" r:id="rId36"/>
  </p:sldIdLst>
  <p:sldSz cx="9144000" cy="6858000" type="screen4x3"/>
  <p:notesSz cx="6889750" cy="1002188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 Black" pitchFamily="34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 Black" pitchFamily="34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 Black" pitchFamily="34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 Black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142" autoAdjust="0"/>
    <p:restoredTop sz="83432" autoAdjust="0"/>
  </p:normalViewPr>
  <p:slideViewPr>
    <p:cSldViewPr>
      <p:cViewPr varScale="1">
        <p:scale>
          <a:sx n="63" d="100"/>
          <a:sy n="63" d="100"/>
        </p:scale>
        <p:origin x="9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raca\prezentacje%20firmowe\obroty%20wykres%20do%20prezk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a-DK" sz="1200" dirty="0" smtClean="0"/>
              <a:t>Omsætning</a:t>
            </a:r>
            <a:endParaRPr lang="pl-PL" sz="1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Arkusz1!$C$7:$C$13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Arkusz1!$D$7:$D$13</c:f>
              <c:numCache>
                <c:formatCode>General</c:formatCode>
                <c:ptCount val="7"/>
                <c:pt idx="0">
                  <c:v>37.5</c:v>
                </c:pt>
                <c:pt idx="1">
                  <c:v>22</c:v>
                </c:pt>
                <c:pt idx="2">
                  <c:v>27.5</c:v>
                </c:pt>
                <c:pt idx="3">
                  <c:v>30</c:v>
                </c:pt>
                <c:pt idx="4">
                  <c:v>25</c:v>
                </c:pt>
                <c:pt idx="5">
                  <c:v>28</c:v>
                </c:pt>
                <c:pt idx="6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8824168"/>
        <c:axId val="308822208"/>
      </c:barChart>
      <c:catAx>
        <c:axId val="308824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År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08822208"/>
        <c:crosses val="autoZero"/>
        <c:auto val="1"/>
        <c:lblAlgn val="ctr"/>
        <c:lblOffset val="100"/>
        <c:noMultiLvlLbl val="0"/>
      </c:catAx>
      <c:valAx>
        <c:axId val="3088222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l-PL"/>
                  <a:t>mln</a:t>
                </a:r>
                <a:r>
                  <a:rPr lang="pl-PL" baseline="0"/>
                  <a:t> Euros</a:t>
                </a:r>
                <a:endParaRPr lang="pl-PL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08824168"/>
        <c:crosses val="autoZero"/>
        <c:crossBetween val="between"/>
      </c:valAx>
      <c:spPr>
        <a:gradFill>
          <a:gsLst>
            <a:gs pos="0">
              <a:srgbClr val="FFFF00"/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plotVisOnly val="1"/>
    <c:dispBlanksAs val="gap"/>
    <c:showDLblsOverMax val="0"/>
  </c:chart>
  <c:spPr>
    <a:solidFill>
      <a:srgbClr val="92D050"/>
    </a:solidFill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D6BD0C61-0CE5-4728-BC85-5F5144A627EF}" type="datetimeFigureOut">
              <a:rPr lang="pl-PL" smtClean="0"/>
              <a:t>08.10.2019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1015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E25D161D-DD26-49C3-BB6D-6A571DEE0B1A}" type="slidenum">
              <a:rPr lang="pl-PL" smtClean="0"/>
              <a:t>‹nr.›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4037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924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930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5363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394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466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77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5142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91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5245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6420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2133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2006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D161D-DD26-49C3-BB6D-6A571DEE0B1A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5556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217B2-3160-46B7-95C7-61AFEC8B08D1}" type="datetime1">
              <a:rPr lang="da-DK" smtClean="0"/>
              <a:t>08-10-2019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19E9E-F2A6-45C3-891F-425A18C6D513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CAF8D-FAB1-4937-91C6-8CFA139B7C84}" type="datetime1">
              <a:rPr lang="da-DK" smtClean="0"/>
              <a:t>08-10-2019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4D4AE-4870-41E9-8220-9B7A83AC472C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69AFB-9898-4682-A76F-718DBD6C4F53}" type="datetime1">
              <a:rPr lang="da-DK" smtClean="0"/>
              <a:t>08-10-2019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E01F5-BDA0-4B83-96E4-1CFA64B25862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D3EB5-03D6-4F34-93FA-BB8C822237E0}" type="datetime1">
              <a:rPr lang="da-DK" smtClean="0"/>
              <a:t>08-10-2019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13328-DAC0-4344-A862-1087C66869B6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8BEBC-CB9F-4435-A342-0D353FEE2D81}" type="datetime1">
              <a:rPr lang="da-DK" smtClean="0"/>
              <a:t>08-10-2019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F76B8-49E0-4B8F-90FB-B890CA211E03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E9EC1-D2B8-45EB-923E-BD1FDE5F1EFC}" type="datetime1">
              <a:rPr lang="da-DK" smtClean="0"/>
              <a:t>08-10-2019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42310-6111-4D3C-BDB8-713DFF725661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317AF-4346-4558-822B-B959BE31390F}" type="datetime1">
              <a:rPr lang="da-DK" smtClean="0"/>
              <a:t>08-10-2019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F8D2D-48F5-4E8D-95B3-43D8787248BF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1E32D-AC15-4401-B298-60F4D131DDE8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5A606-95D0-42E6-8493-013A92FD3110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963C3-2E43-40DC-8208-7D941487189B}" type="datetime1">
              <a:rPr lang="da-DK" smtClean="0"/>
              <a:t>08-10-2019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D6A60-7A18-4E02-96B2-9B64775ED82E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8F1D1-A32C-48D5-83F2-97D7C95BA5BE}" type="datetime1">
              <a:rPr lang="da-DK" smtClean="0"/>
              <a:t>08-10-2019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9ECED-6785-4815-A2D8-688143A39170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12464-6626-40BA-A3B5-C5CA31B9879B}" type="datetime1">
              <a:rPr lang="da-DK" smtClean="0"/>
              <a:t>08-10-2019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51603-D218-4D69-ADD9-22F58F27D829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EFA50C-C035-444E-896A-C2E2ADFE0C3F}" type="datetime1">
              <a:rPr lang="da-DK" smtClean="0"/>
              <a:t>08-10-2019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3A0C2E-76B5-47BA-9584-C7F489CAC09F}" type="slidenum">
              <a:rPr lang="pl-PL"/>
              <a:pPr>
                <a:defRPr/>
              </a:pPr>
              <a:t>‹nr.›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zpum.pl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5288" y="2349500"/>
            <a:ext cx="8424862" cy="32893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pl-PL" sz="24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l-PL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Zakład Produkcyjno Usługowy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l-PL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Polskie Rury </a:t>
            </a:r>
            <a:r>
              <a:rPr lang="pl-PL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Preizolowane</a:t>
            </a:r>
            <a:r>
              <a:rPr lang="pl-PL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Sp. z o.o.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l-PL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Międzyrzecz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l-PL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ZPUM</a:t>
            </a:r>
          </a:p>
          <a:p>
            <a:pPr eaLnBrk="1" hangingPunct="1">
              <a:lnSpc>
                <a:spcPct val="90000"/>
              </a:lnSpc>
              <a:defRPr/>
            </a:pPr>
            <a:endParaRPr lang="pl-PL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l-PL" sz="1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Zakaszewskiego</a:t>
            </a:r>
            <a:r>
              <a:rPr lang="pl-PL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4 Str.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l-PL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66-300 Międzyrzecz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l-PL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Poland</a:t>
            </a:r>
          </a:p>
          <a:p>
            <a:pPr eaLnBrk="1" hangingPunct="1">
              <a:lnSpc>
                <a:spcPct val="90000"/>
              </a:lnSpc>
              <a:defRPr/>
            </a:pPr>
            <a:endParaRPr lang="pl-PL" sz="24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pic>
        <p:nvPicPr>
          <p:cNvPr id="13314" name="Picture 4"/>
          <p:cNvPicPr>
            <a:picLocks noGrp="1" noChangeAspect="1" noChangeArrowheads="1"/>
          </p:cNvPicPr>
          <p:nvPr>
            <p:ph type="ctrTitle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388" y="188913"/>
            <a:ext cx="1441450" cy="1341437"/>
          </a:xfrm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7380288" y="6921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 sz="1800"/>
          </a:p>
        </p:txBody>
      </p:sp>
      <p:pic>
        <p:nvPicPr>
          <p:cNvPr id="1331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441450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19E9E-F2A6-45C3-891F-425A18C6D513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68AC5F-368D-4AEC-9440-10181E27E627}" type="datetime1">
              <a:rPr lang="da-DK" smtClean="0"/>
              <a:t>08-10-2019</a:t>
            </a:fld>
            <a:endParaRPr lang="pl-PL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body" idx="1"/>
          </p:nvPr>
        </p:nvSpPr>
        <p:spPr>
          <a:xfrm>
            <a:off x="250825" y="188913"/>
            <a:ext cx="8435975" cy="5937250"/>
          </a:xfrm>
        </p:spPr>
        <p:txBody>
          <a:bodyPr/>
          <a:lstStyle/>
          <a:p>
            <a:pPr lvl="3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da-DK" sz="3200" dirty="0" smtClean="0"/>
              <a:t>Kold bukkede bøjninger i stål op til</a:t>
            </a:r>
            <a:r>
              <a:rPr lang="pl-PL" sz="3200" dirty="0" smtClean="0"/>
              <a:t> </a:t>
            </a:r>
            <a:r>
              <a:rPr lang="pl-PL" sz="3200" b="1" dirty="0" smtClean="0"/>
              <a:t>DN500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da-DK" dirty="0" smtClean="0"/>
              <a:t>Kold bukkede bøjninger op til</a:t>
            </a:r>
            <a:r>
              <a:rPr lang="pl-PL" dirty="0" smtClean="0"/>
              <a:t> </a:t>
            </a:r>
            <a:r>
              <a:rPr lang="pl-PL" b="1" dirty="0" smtClean="0"/>
              <a:t>DN300</a:t>
            </a:r>
            <a:r>
              <a:rPr lang="pl-PL" dirty="0" smtClean="0"/>
              <a:t> (s</a:t>
            </a:r>
            <a:r>
              <a:rPr lang="da-DK" dirty="0" smtClean="0"/>
              <a:t>vejste stålrør</a:t>
            </a:r>
            <a:r>
              <a:rPr lang="pl-PL" dirty="0" smtClean="0"/>
              <a:t>)</a:t>
            </a:r>
            <a:r>
              <a:rPr lang="da-DK" dirty="0" smtClean="0"/>
              <a:t>.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da-DK" dirty="0" smtClean="0"/>
              <a:t>Kold bukkede bøjninger op til</a:t>
            </a:r>
            <a:r>
              <a:rPr lang="pl-PL" dirty="0" smtClean="0"/>
              <a:t> </a:t>
            </a:r>
            <a:r>
              <a:rPr lang="pl-PL" b="1" dirty="0" smtClean="0"/>
              <a:t>DN1</a:t>
            </a:r>
            <a:r>
              <a:rPr lang="da-DK" b="1" dirty="0" smtClean="0"/>
              <a:t>50</a:t>
            </a:r>
            <a:r>
              <a:rPr lang="pl-PL" dirty="0" smtClean="0"/>
              <a:t> (</a:t>
            </a:r>
            <a:r>
              <a:rPr lang="da-DK" dirty="0" smtClean="0"/>
              <a:t>sømløse stålrør</a:t>
            </a:r>
            <a:r>
              <a:rPr lang="pl-PL" dirty="0" smtClean="0"/>
              <a:t>)</a:t>
            </a:r>
            <a:r>
              <a:rPr lang="da-DK" dirty="0" smtClean="0"/>
              <a:t>.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endParaRPr lang="da-DK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da-DK" dirty="0"/>
              <a:t>Større</a:t>
            </a:r>
            <a:r>
              <a:rPr lang="pl-PL" dirty="0"/>
              <a:t> diameter–</a:t>
            </a:r>
            <a:r>
              <a:rPr lang="da-DK" dirty="0"/>
              <a:t>svejste bøjninger</a:t>
            </a:r>
            <a:r>
              <a:rPr lang="pl-PL" dirty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l-PL" dirty="0">
                <a:solidFill>
                  <a:srgbClr val="FF0000"/>
                </a:solidFill>
              </a:rPr>
              <a:t>(with </a:t>
            </a:r>
            <a:r>
              <a:rPr lang="pl-PL" dirty="0" smtClean="0">
                <a:solidFill>
                  <a:srgbClr val="FF0000"/>
                </a:solidFill>
              </a:rPr>
              <a:t>„</a:t>
            </a:r>
            <a:r>
              <a:rPr lang="da-DK" dirty="0" smtClean="0">
                <a:solidFill>
                  <a:srgbClr val="FF0000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</a:rPr>
              <a:t>hamburg” forged fitting</a:t>
            </a:r>
            <a:r>
              <a:rPr lang="pl-PL" sz="2800" dirty="0" smtClean="0"/>
              <a:t>				  </a:t>
            </a:r>
            <a:r>
              <a:rPr lang="da-DK" sz="2800" dirty="0" smtClean="0"/>
              <a:t>			</a:t>
            </a:r>
            <a:r>
              <a:rPr lang="pl-PL" sz="2800" b="1" dirty="0" smtClean="0"/>
              <a:t>0 – 90</a:t>
            </a:r>
            <a:r>
              <a:rPr lang="pl-PL" b="1" baseline="30000" dirty="0" smtClean="0"/>
              <a:t>o</a:t>
            </a:r>
            <a:endParaRPr lang="pl-PL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dirty="0" smtClean="0"/>
          </a:p>
        </p:txBody>
      </p:sp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r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981075"/>
            <a:ext cx="252095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 descr="k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5067" y="3417326"/>
            <a:ext cx="1582738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7" descr="k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7248" y="3422724"/>
            <a:ext cx="1258887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Obraz6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3474141"/>
            <a:ext cx="2659303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10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56C353-66D1-4599-862D-1DC09DB459E7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body" idx="1"/>
          </p:nvPr>
        </p:nvSpPr>
        <p:spPr>
          <a:xfrm>
            <a:off x="468313" y="1557338"/>
            <a:ext cx="8229600" cy="5111750"/>
          </a:xfrm>
        </p:spPr>
        <p:txBody>
          <a:bodyPr/>
          <a:lstStyle/>
          <a:p>
            <a:pPr lvl="2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pl-PL" sz="2000" b="1" dirty="0" smtClean="0"/>
              <a:t> </a:t>
            </a:r>
            <a:r>
              <a:rPr lang="pl-PL" sz="3200" b="1" dirty="0" smtClean="0">
                <a:solidFill>
                  <a:srgbClr val="FF0000"/>
                </a:solidFill>
              </a:rPr>
              <a:t>NT</a:t>
            </a:r>
            <a:r>
              <a:rPr lang="pl-PL" sz="3200" b="1" dirty="0" smtClean="0"/>
              <a:t> </a:t>
            </a:r>
            <a:r>
              <a:rPr lang="pl-PL" sz="3200" dirty="0" smtClean="0"/>
              <a:t>– </a:t>
            </a:r>
            <a:r>
              <a:rPr lang="da-DK" sz="3200" dirty="0" smtClean="0"/>
              <a:t>som krympbare muffer.</a:t>
            </a:r>
            <a:endParaRPr lang="pl-PL" sz="3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dirty="0" smtClean="0"/>
              <a:t>		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dirty="0" smtClean="0"/>
              <a:t>              </a:t>
            </a:r>
            <a:r>
              <a:rPr lang="da-DK" dirty="0" smtClean="0"/>
              <a:t>Dobbelt tætnet</a:t>
            </a:r>
            <a:r>
              <a:rPr lang="pl-PL" dirty="0" smtClean="0"/>
              <a:t> – </a:t>
            </a:r>
            <a:r>
              <a:rPr lang="da-DK" dirty="0" smtClean="0"/>
              <a:t>lim</a:t>
            </a:r>
            <a:r>
              <a:rPr lang="pl-PL" dirty="0" smtClean="0"/>
              <a:t> + b</a:t>
            </a:r>
            <a:r>
              <a:rPr lang="da-DK" dirty="0" smtClean="0"/>
              <a:t>ånd.</a:t>
            </a: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dirty="0" smtClean="0"/>
              <a:t>		            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dirty="0" smtClean="0"/>
              <a:t>                                            </a:t>
            </a:r>
            <a:r>
              <a:rPr lang="da-DK" dirty="0" smtClean="0"/>
              <a:t>Op til kappe </a:t>
            </a:r>
            <a:r>
              <a:rPr lang="pl-PL" dirty="0" smtClean="0"/>
              <a:t>DN1000</a:t>
            </a:r>
            <a:r>
              <a:rPr lang="da-DK" dirty="0" smtClean="0"/>
              <a:t>.</a:t>
            </a: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800" dirty="0" smtClean="0"/>
              <a:t> </a:t>
            </a:r>
            <a:endParaRPr lang="pl-PL" sz="1400" dirty="0" smtClean="0"/>
          </a:p>
        </p:txBody>
      </p:sp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1258888" y="476250"/>
            <a:ext cx="54006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pl-PL" dirty="0">
                <a:latin typeface="Calibri" pitchFamily="34" charset="0"/>
              </a:rPr>
              <a:t> </a:t>
            </a:r>
            <a:r>
              <a:rPr lang="da-DK" dirty="0" smtClean="0">
                <a:latin typeface="Calibri" pitchFamily="34" charset="0"/>
              </a:rPr>
              <a:t>Komplet program i muffer</a:t>
            </a:r>
            <a:r>
              <a:rPr lang="pl-PL" dirty="0" smtClean="0">
                <a:latin typeface="Calibri" pitchFamily="34" charset="0"/>
              </a:rPr>
              <a:t>:</a:t>
            </a:r>
            <a:endParaRPr lang="pl-PL" dirty="0">
              <a:latin typeface="Calibri" pitchFamily="34" charset="0"/>
            </a:endParaRPr>
          </a:p>
        </p:txBody>
      </p:sp>
      <p:pic>
        <p:nvPicPr>
          <p:cNvPr id="6" name="Obraz 5" descr="20160509_1238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5308" y="3015762"/>
            <a:ext cx="2963917" cy="3260615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11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A4F3FE-AF6B-4F37-B6FF-FF7297259D04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body" idx="1"/>
          </p:nvPr>
        </p:nvSpPr>
        <p:spPr>
          <a:xfrm>
            <a:off x="468313" y="1630014"/>
            <a:ext cx="8229600" cy="503907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2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da-DK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pl-PL" b="1" dirty="0" smtClean="0"/>
              <a:t>TS</a:t>
            </a:r>
            <a:r>
              <a:rPr lang="pl-PL" dirty="0" smtClean="0"/>
              <a:t> – </a:t>
            </a:r>
            <a:r>
              <a:rPr lang="pl-PL" dirty="0" smtClean="0">
                <a:solidFill>
                  <a:srgbClr val="FF0000"/>
                </a:solidFill>
              </a:rPr>
              <a:t>chemically crosslinked</a:t>
            </a:r>
            <a:r>
              <a:rPr lang="da-DK" dirty="0" smtClean="0">
                <a:solidFill>
                  <a:srgbClr val="FF0000"/>
                </a:solidFill>
              </a:rPr>
              <a:t>.</a:t>
            </a:r>
            <a:endParaRPr lang="pl-PL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dirty="0" smtClean="0"/>
              <a:t>		   </a:t>
            </a:r>
            <a:r>
              <a:rPr lang="da-DK" dirty="0" smtClean="0"/>
              <a:t>Op til </a:t>
            </a:r>
            <a:r>
              <a:rPr lang="pl-PL" dirty="0" smtClean="0"/>
              <a:t>DN450</a:t>
            </a:r>
            <a:r>
              <a:rPr lang="da-DK" dirty="0" smtClean="0"/>
              <a:t> kapper.</a:t>
            </a: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dirty="0" smtClean="0"/>
              <a:t>              (</a:t>
            </a:r>
            <a:r>
              <a:rPr lang="da-DK" dirty="0" smtClean="0"/>
              <a:t>Uden manchetter</a:t>
            </a:r>
            <a:r>
              <a:rPr lang="pl-PL" dirty="0" smtClean="0"/>
              <a:t>)</a:t>
            </a:r>
            <a:r>
              <a:rPr lang="da-DK" dirty="0" smtClean="0"/>
              <a:t>.</a:t>
            </a: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400" dirty="0" smtClean="0"/>
          </a:p>
        </p:txBody>
      </p:sp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1763689" y="560828"/>
            <a:ext cx="55197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pl-PL" dirty="0">
                <a:latin typeface="Calibri" pitchFamily="34" charset="0"/>
              </a:rPr>
              <a:t> </a:t>
            </a:r>
            <a:r>
              <a:rPr lang="da-DK" dirty="0" smtClean="0">
                <a:latin typeface="Calibri" pitchFamily="34" charset="0"/>
              </a:rPr>
              <a:t>Krydsbundet muffe program i                                                    PEX muffer      </a:t>
            </a:r>
            <a:endParaRPr lang="pl-PL" dirty="0">
              <a:latin typeface="Calibri" pitchFamily="34" charset="0"/>
            </a:endParaRPr>
          </a:p>
        </p:txBody>
      </p:sp>
      <p:pic>
        <p:nvPicPr>
          <p:cNvPr id="6" name="Obraz 5" descr="20160509_1243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89070" y="1952671"/>
            <a:ext cx="2232248" cy="4039236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12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6C817D-A377-4AC2-B6D1-8CDD648707BD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body" idx="1"/>
          </p:nvPr>
        </p:nvSpPr>
        <p:spPr>
          <a:xfrm>
            <a:off x="468313" y="1124744"/>
            <a:ext cx="8229600" cy="554434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da-DK" sz="2800" dirty="0" smtClean="0"/>
              <a:t>Krydsbundet</a:t>
            </a:r>
            <a:r>
              <a:rPr lang="pl-PL" sz="2800" dirty="0" smtClean="0"/>
              <a:t>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pl-PL" b="1" dirty="0" smtClean="0"/>
              <a:t>NTX</a:t>
            </a:r>
            <a:r>
              <a:rPr lang="pl-PL" dirty="0" smtClean="0"/>
              <a:t> –</a:t>
            </a:r>
            <a:r>
              <a:rPr lang="da-DK" dirty="0" smtClean="0"/>
              <a:t>Elektronisk bestråling.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dirty="0" smtClean="0"/>
              <a:t>	           </a:t>
            </a:r>
            <a:r>
              <a:rPr lang="da-DK" dirty="0" smtClean="0"/>
              <a:t>O</a:t>
            </a:r>
            <a:r>
              <a:rPr lang="pl-PL" dirty="0" smtClean="0"/>
              <a:t>p t</a:t>
            </a:r>
            <a:r>
              <a:rPr lang="da-DK" dirty="0" smtClean="0"/>
              <a:t>il kappe</a:t>
            </a:r>
            <a:r>
              <a:rPr lang="pl-PL" dirty="0" smtClean="0"/>
              <a:t> DN560</a:t>
            </a:r>
            <a:r>
              <a:rPr lang="da-DK" dirty="0" smtClean="0"/>
              <a:t>.</a:t>
            </a: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dirty="0" smtClean="0"/>
              <a:t>                (</a:t>
            </a:r>
            <a:r>
              <a:rPr lang="da-DK" dirty="0" smtClean="0"/>
              <a:t>Uden manchetter</a:t>
            </a:r>
            <a:r>
              <a:rPr lang="pl-PL" dirty="0" smtClean="0"/>
              <a:t>)</a:t>
            </a:r>
            <a:r>
              <a:rPr lang="da-DK" dirty="0" smtClean="0"/>
              <a:t>.</a:t>
            </a:r>
            <a:endParaRPr lang="pl-PL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400" dirty="0" smtClean="0"/>
          </a:p>
        </p:txBody>
      </p:sp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1258888" y="476250"/>
            <a:ext cx="54006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pl-PL" dirty="0">
                <a:latin typeface="Calibri" pitchFamily="34" charset="0"/>
              </a:rPr>
              <a:t> </a:t>
            </a:r>
            <a:r>
              <a:rPr lang="da-DK" dirty="0" smtClean="0">
                <a:latin typeface="Calibri" pitchFamily="34" charset="0"/>
              </a:rPr>
              <a:t>Komplet program af muffer</a:t>
            </a:r>
            <a:r>
              <a:rPr lang="pl-PL" dirty="0" smtClean="0">
                <a:latin typeface="Calibri" pitchFamily="34" charset="0"/>
              </a:rPr>
              <a:t>:</a:t>
            </a:r>
            <a:endParaRPr lang="pl-PL" dirty="0">
              <a:latin typeface="Calibri" pitchFamily="34" charset="0"/>
            </a:endParaRPr>
          </a:p>
        </p:txBody>
      </p:sp>
      <p:pic>
        <p:nvPicPr>
          <p:cNvPr id="8" name="Obraz 7" descr="20160509_1248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2276872"/>
            <a:ext cx="2711441" cy="4149080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13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B90202-D055-4A0F-AFE8-6D059E5758B6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4"/>
          <p:cNvSpPr>
            <a:spLocks noGrp="1"/>
          </p:cNvSpPr>
          <p:nvPr>
            <p:ph type="body" idx="1"/>
          </p:nvPr>
        </p:nvSpPr>
        <p:spPr>
          <a:xfrm>
            <a:off x="468313" y="1700213"/>
            <a:ext cx="8229600" cy="44259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dirty="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da-DK" dirty="0" smtClean="0"/>
              <a:t>.</a:t>
            </a:r>
            <a:endParaRPr lang="pl-PL" dirty="0" smtClean="0"/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403350" y="333375"/>
            <a:ext cx="5400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da-DK" sz="2800" dirty="0" smtClean="0">
                <a:latin typeface="Calibri" pitchFamily="34" charset="0"/>
              </a:rPr>
              <a:t>Svejsemuffe</a:t>
            </a:r>
            <a:endParaRPr lang="pl-PL" sz="2800" dirty="0">
              <a:latin typeface="Calibri" pitchFamily="34" charset="0"/>
            </a:endParaRPr>
          </a:p>
        </p:txBody>
      </p:sp>
      <p:sp>
        <p:nvSpPr>
          <p:cNvPr id="22532" name="Rectangle 6"/>
          <p:cNvSpPr>
            <a:spLocks/>
          </p:cNvSpPr>
          <p:nvPr/>
        </p:nvSpPr>
        <p:spPr bwMode="auto">
          <a:xfrm>
            <a:off x="539552" y="1067222"/>
            <a:ext cx="82296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pl-PL" b="1" dirty="0" smtClean="0">
                <a:latin typeface="Calibri" pitchFamily="34" charset="0"/>
              </a:rPr>
              <a:t>DX II </a:t>
            </a:r>
            <a:r>
              <a:rPr lang="pl-PL" dirty="0">
                <a:latin typeface="Calibri" pitchFamily="34" charset="0"/>
              </a:rPr>
              <a:t>– </a:t>
            </a:r>
            <a:r>
              <a:rPr lang="pl-PL" dirty="0" smtClean="0">
                <a:latin typeface="Calibri" pitchFamily="34" charset="0"/>
              </a:rPr>
              <a:t>„</a:t>
            </a:r>
            <a:r>
              <a:rPr lang="da-DK" dirty="0" smtClean="0">
                <a:latin typeface="Calibri" pitchFamily="34" charset="0"/>
              </a:rPr>
              <a:t>Åben</a:t>
            </a:r>
            <a:r>
              <a:rPr lang="pl-PL" dirty="0" smtClean="0">
                <a:latin typeface="Calibri" pitchFamily="34" charset="0"/>
              </a:rPr>
              <a:t>” </a:t>
            </a:r>
            <a:r>
              <a:rPr lang="pl-PL" dirty="0">
                <a:latin typeface="Calibri" pitchFamily="34" charset="0"/>
              </a:rPr>
              <a:t>type </a:t>
            </a:r>
            <a:r>
              <a:rPr lang="da-DK" dirty="0" smtClean="0">
                <a:latin typeface="Calibri" pitchFamily="34" charset="0"/>
              </a:rPr>
              <a:t>som plademuffe</a:t>
            </a:r>
            <a:r>
              <a:rPr lang="pl-PL" dirty="0" smtClean="0">
                <a:latin typeface="Calibri" pitchFamily="34" charset="0"/>
              </a:rPr>
              <a:t> </a:t>
            </a:r>
            <a:endParaRPr lang="pl-PL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l-PL" dirty="0">
                <a:latin typeface="Calibri" pitchFamily="34" charset="0"/>
              </a:rPr>
              <a:t>		   </a:t>
            </a:r>
            <a:r>
              <a:rPr lang="da-DK" dirty="0" smtClean="0">
                <a:latin typeface="Calibri" pitchFamily="34" charset="0"/>
              </a:rPr>
              <a:t>    </a:t>
            </a:r>
            <a:r>
              <a:rPr lang="pl-PL" dirty="0" smtClean="0">
                <a:latin typeface="Calibri" pitchFamily="34" charset="0"/>
              </a:rPr>
              <a:t> </a:t>
            </a:r>
            <a:r>
              <a:rPr lang="da-DK" dirty="0" smtClean="0">
                <a:latin typeface="Calibri" pitchFamily="34" charset="0"/>
              </a:rPr>
              <a:t>med indstøbt</a:t>
            </a:r>
            <a:r>
              <a:rPr lang="pl-PL" dirty="0" smtClean="0">
                <a:latin typeface="Calibri" pitchFamily="34" charset="0"/>
              </a:rPr>
              <a:t> </a:t>
            </a:r>
            <a:r>
              <a:rPr lang="da-DK" dirty="0" smtClean="0">
                <a:latin typeface="Calibri" pitchFamily="34" charset="0"/>
              </a:rPr>
              <a:t>varme tråde</a:t>
            </a:r>
            <a:endParaRPr lang="pl-PL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l-PL" dirty="0">
                <a:latin typeface="Calibri" pitchFamily="34" charset="0"/>
              </a:rPr>
              <a:t>		   </a:t>
            </a:r>
            <a:r>
              <a:rPr lang="da-DK" dirty="0" smtClean="0">
                <a:latin typeface="Calibri" pitchFamily="34" charset="0"/>
              </a:rPr>
              <a:t>    </a:t>
            </a:r>
            <a:r>
              <a:rPr lang="pl-PL" dirty="0" smtClean="0">
                <a:latin typeface="Calibri" pitchFamily="34" charset="0"/>
              </a:rPr>
              <a:t> </a:t>
            </a:r>
            <a:r>
              <a:rPr lang="da-DK" dirty="0" smtClean="0">
                <a:latin typeface="Calibri" pitchFamily="34" charset="0"/>
              </a:rPr>
              <a:t>o</a:t>
            </a:r>
            <a:r>
              <a:rPr lang="pl-PL" dirty="0" smtClean="0">
                <a:latin typeface="Calibri" pitchFamily="34" charset="0"/>
              </a:rPr>
              <a:t>p t</a:t>
            </a:r>
            <a:r>
              <a:rPr lang="da-DK" dirty="0" smtClean="0">
                <a:latin typeface="Calibri" pitchFamily="34" charset="0"/>
              </a:rPr>
              <a:t>il kappe</a:t>
            </a:r>
            <a:r>
              <a:rPr lang="pl-PL" dirty="0" smtClean="0">
                <a:latin typeface="Calibri" pitchFamily="34" charset="0"/>
              </a:rPr>
              <a:t> DN1400</a:t>
            </a:r>
            <a:r>
              <a:rPr lang="da-DK" dirty="0" smtClean="0">
                <a:latin typeface="Calibri" pitchFamily="34" charset="0"/>
              </a:rPr>
              <a:t>.</a:t>
            </a:r>
            <a:endParaRPr lang="pl-PL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l-PL" sz="2400" dirty="0">
                <a:latin typeface="Calibri" pitchFamily="34" charset="0"/>
              </a:rPr>
              <a:t>  		      </a:t>
            </a: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l-PL" sz="2400" dirty="0" smtClean="0">
                <a:latin typeface="Calibri" pitchFamily="34" charset="0"/>
              </a:rPr>
              <a:t>		* </a:t>
            </a:r>
            <a:r>
              <a:rPr lang="da-DK" sz="2400" dirty="0" smtClean="0">
                <a:latin typeface="Calibri" pitchFamily="34" charset="0"/>
              </a:rPr>
              <a:t>Monteres efter svejsning af stålrørene.</a:t>
            </a:r>
            <a:endParaRPr lang="pl-PL" sz="24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12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12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pl-PL" sz="2400" dirty="0">
              <a:latin typeface="Calibri" pitchFamily="34" charset="0"/>
            </a:endParaRPr>
          </a:p>
        </p:txBody>
      </p:sp>
      <p:pic>
        <p:nvPicPr>
          <p:cNvPr id="2253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6219" y="2509369"/>
            <a:ext cx="4643930" cy="2088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6875" y="4701954"/>
            <a:ext cx="1383274" cy="117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14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BB66CD-1BA8-4696-AC47-52453D3293DA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4"/>
          <p:cNvSpPr>
            <a:spLocks noGrp="1"/>
          </p:cNvSpPr>
          <p:nvPr>
            <p:ph type="body" idx="1"/>
          </p:nvPr>
        </p:nvSpPr>
        <p:spPr>
          <a:xfrm>
            <a:off x="468313" y="1700213"/>
            <a:ext cx="8229600" cy="44259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dirty="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da-DK" dirty="0" smtClean="0"/>
              <a:t>.</a:t>
            </a:r>
            <a:endParaRPr lang="pl-PL" dirty="0" smtClean="0"/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476822" y="363071"/>
            <a:ext cx="54006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da-DK" sz="2800" dirty="0" smtClean="0">
                <a:latin typeface="Calibri" pitchFamily="34" charset="0"/>
              </a:rPr>
              <a:t>Elektrisk svejsemuffe</a:t>
            </a:r>
            <a:endParaRPr lang="pl-PL" sz="2800" dirty="0">
              <a:latin typeface="Calibri" pitchFamily="34" charset="0"/>
            </a:endParaRPr>
          </a:p>
        </p:txBody>
      </p:sp>
      <p:sp>
        <p:nvSpPr>
          <p:cNvPr id="22532" name="Rectangle 6"/>
          <p:cNvSpPr>
            <a:spLocks/>
          </p:cNvSpPr>
          <p:nvPr/>
        </p:nvSpPr>
        <p:spPr bwMode="auto">
          <a:xfrm>
            <a:off x="755576" y="859642"/>
            <a:ext cx="82296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12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pl-PL" dirty="0" smtClean="0">
                <a:latin typeface="Calibri" pitchFamily="34" charset="0"/>
              </a:rPr>
              <a:t> </a:t>
            </a:r>
            <a:r>
              <a:rPr lang="pl-PL" b="1" dirty="0">
                <a:latin typeface="Calibri" pitchFamily="34" charset="0"/>
              </a:rPr>
              <a:t>DT</a:t>
            </a:r>
            <a:r>
              <a:rPr lang="pl-PL" dirty="0">
                <a:latin typeface="Calibri" pitchFamily="34" charset="0"/>
              </a:rPr>
              <a:t> </a:t>
            </a:r>
            <a:r>
              <a:rPr lang="pl-PL" dirty="0" smtClean="0">
                <a:latin typeface="Calibri" pitchFamily="34" charset="0"/>
              </a:rPr>
              <a:t>–</a:t>
            </a:r>
            <a:r>
              <a:rPr lang="da-DK" dirty="0" smtClean="0">
                <a:latin typeface="Calibri" pitchFamily="34" charset="0"/>
              </a:rPr>
              <a:t> Som krympemuffe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dirty="0">
                <a:latin typeface="Calibri" pitchFamily="34" charset="0"/>
              </a:rPr>
              <a:t>	</a:t>
            </a:r>
            <a:r>
              <a:rPr lang="pl-PL" dirty="0" smtClean="0">
                <a:latin typeface="Calibri" pitchFamily="34" charset="0"/>
              </a:rPr>
              <a:t>    </a:t>
            </a:r>
            <a:r>
              <a:rPr lang="da-DK" dirty="0" smtClean="0">
                <a:latin typeface="Calibri" pitchFamily="34" charset="0"/>
              </a:rPr>
              <a:t>med separate varmetråde</a:t>
            </a:r>
            <a:r>
              <a:rPr lang="pl-PL" dirty="0" smtClean="0">
                <a:latin typeface="Calibri" pitchFamily="34" charset="0"/>
              </a:rPr>
              <a:t> </a:t>
            </a:r>
            <a:endParaRPr lang="pl-PL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l-PL" dirty="0">
                <a:latin typeface="Calibri" pitchFamily="34" charset="0"/>
              </a:rPr>
              <a:t>		    </a:t>
            </a:r>
            <a:r>
              <a:rPr lang="da-DK" dirty="0" smtClean="0">
                <a:latin typeface="Calibri" pitchFamily="34" charset="0"/>
              </a:rPr>
              <a:t>o</a:t>
            </a:r>
            <a:r>
              <a:rPr lang="pl-PL" dirty="0" smtClean="0">
                <a:latin typeface="Calibri" pitchFamily="34" charset="0"/>
              </a:rPr>
              <a:t>p t</a:t>
            </a:r>
            <a:r>
              <a:rPr lang="da-DK" dirty="0" smtClean="0">
                <a:latin typeface="Calibri" pitchFamily="34" charset="0"/>
              </a:rPr>
              <a:t>il kappe</a:t>
            </a:r>
            <a:r>
              <a:rPr lang="pl-PL" dirty="0" smtClean="0">
                <a:latin typeface="Calibri" pitchFamily="34" charset="0"/>
              </a:rPr>
              <a:t> DN1000</a:t>
            </a:r>
            <a:r>
              <a:rPr lang="da-DK" dirty="0" smtClean="0">
                <a:latin typeface="Calibri" pitchFamily="34" charset="0"/>
              </a:rPr>
              <a:t>.</a:t>
            </a:r>
            <a:endParaRPr lang="pl-PL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14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l-PL" sz="2400" dirty="0">
                <a:latin typeface="Calibri" pitchFamily="34" charset="0"/>
              </a:rPr>
              <a:t> 	</a:t>
            </a: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da-DK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 smtClean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l-PL" sz="2400" dirty="0" smtClean="0">
                <a:latin typeface="Calibri" pitchFamily="34" charset="0"/>
              </a:rPr>
              <a:t>** ZPUM</a:t>
            </a:r>
            <a:r>
              <a:rPr lang="da-DK" sz="2400" dirty="0" smtClean="0">
                <a:latin typeface="Calibri" pitchFamily="34" charset="0"/>
              </a:rPr>
              <a:t> har</a:t>
            </a:r>
            <a:r>
              <a:rPr lang="pl-PL" sz="2400" dirty="0" smtClean="0">
                <a:latin typeface="Calibri" pitchFamily="34" charset="0"/>
              </a:rPr>
              <a:t> </a:t>
            </a:r>
            <a:r>
              <a:rPr lang="da-DK" sz="2400" dirty="0" smtClean="0">
                <a:latin typeface="Calibri" pitchFamily="34" charset="0"/>
              </a:rPr>
              <a:t>udviklet en</a:t>
            </a:r>
            <a:r>
              <a:rPr lang="pl-PL" sz="2400" dirty="0" smtClean="0">
                <a:latin typeface="Calibri" pitchFamily="34" charset="0"/>
              </a:rPr>
              <a:t> </a:t>
            </a:r>
            <a:r>
              <a:rPr lang="pl-PL" sz="2400" dirty="0">
                <a:latin typeface="Calibri" pitchFamily="34" charset="0"/>
              </a:rPr>
              <a:t>special </a:t>
            </a:r>
            <a:r>
              <a:rPr lang="da-DK" sz="2400" dirty="0" smtClean="0">
                <a:latin typeface="Calibri" pitchFamily="34" charset="0"/>
              </a:rPr>
              <a:t>svejse</a:t>
            </a:r>
            <a:r>
              <a:rPr lang="pl-PL" sz="2400" dirty="0" smtClean="0">
                <a:latin typeface="Calibri" pitchFamily="34" charset="0"/>
              </a:rPr>
              <a:t>ma</a:t>
            </a:r>
            <a:r>
              <a:rPr lang="da-DK" sz="2400" dirty="0" smtClean="0">
                <a:latin typeface="Calibri" pitchFamily="34" charset="0"/>
              </a:rPr>
              <a:t>skine</a:t>
            </a:r>
            <a:r>
              <a:rPr lang="pl-PL" sz="2400" dirty="0" smtClean="0">
                <a:latin typeface="Calibri" pitchFamily="34" charset="0"/>
              </a:rPr>
              <a:t> HG-2</a:t>
            </a:r>
            <a:r>
              <a:rPr lang="da-DK" sz="2400" dirty="0" smtClean="0">
                <a:latin typeface="Calibri" pitchFamily="34" charset="0"/>
              </a:rPr>
              <a:t>.</a:t>
            </a:r>
            <a:endParaRPr lang="pl-PL" sz="24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l-PL" sz="24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l-PL" sz="2400" dirty="0" smtClean="0">
                <a:latin typeface="Calibri" pitchFamily="34" charset="0"/>
              </a:rPr>
              <a:t>*** </a:t>
            </a:r>
            <a:r>
              <a:rPr lang="pl-PL" sz="2400" dirty="0">
                <a:latin typeface="Calibri" pitchFamily="34" charset="0"/>
              </a:rPr>
              <a:t>ZPUM </a:t>
            </a:r>
            <a:r>
              <a:rPr lang="da-DK" sz="2400" dirty="0" smtClean="0">
                <a:latin typeface="Calibri" pitchFamily="34" charset="0"/>
              </a:rPr>
              <a:t>tilbyder montagekursus </a:t>
            </a:r>
            <a:r>
              <a:rPr lang="pl-PL" sz="2400" dirty="0" smtClean="0">
                <a:latin typeface="Calibri" pitchFamily="34" charset="0"/>
              </a:rPr>
              <a:t>for all</a:t>
            </a:r>
            <a:r>
              <a:rPr lang="da-DK" sz="2400" dirty="0" smtClean="0">
                <a:latin typeface="Calibri" pitchFamily="34" charset="0"/>
              </a:rPr>
              <a:t>e</a:t>
            </a:r>
            <a:r>
              <a:rPr lang="pl-PL" sz="2400" dirty="0" smtClean="0">
                <a:latin typeface="Calibri" pitchFamily="34" charset="0"/>
              </a:rPr>
              <a:t> type</a:t>
            </a:r>
            <a:r>
              <a:rPr lang="da-DK" sz="2400" dirty="0" smtClean="0">
                <a:latin typeface="Calibri" pitchFamily="34" charset="0"/>
              </a:rPr>
              <a:t>r muffer.</a:t>
            </a:r>
            <a:endParaRPr lang="pl-PL" sz="2400" dirty="0">
              <a:latin typeface="Calibri" pitchFamily="34" charset="0"/>
            </a:endParaRPr>
          </a:p>
        </p:txBody>
      </p:sp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501829"/>
            <a:ext cx="4538919" cy="2079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15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222C0F-BF42-454C-B150-C92F1B909766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pl-PL" sz="2800" dirty="0" smtClean="0"/>
              <a:t> </a:t>
            </a:r>
            <a:r>
              <a:rPr lang="da-DK" sz="2800" dirty="0" smtClean="0"/>
              <a:t>Bøjninger</a:t>
            </a: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pl-PL" sz="2800" dirty="0" smtClean="0"/>
              <a:t> </a:t>
            </a:r>
            <a:r>
              <a:rPr lang="da-DK" sz="2800" dirty="0"/>
              <a:t>T</a:t>
            </a:r>
            <a:r>
              <a:rPr lang="pl-PL" sz="2800" dirty="0" smtClean="0"/>
              <a:t>ee</a:t>
            </a:r>
            <a:r>
              <a:rPr lang="da-DK" sz="2800" dirty="0" smtClean="0"/>
              <a:t>r</a:t>
            </a:r>
            <a:r>
              <a:rPr lang="pl-PL" sz="2800" dirty="0" smtClean="0"/>
              <a:t>: </a:t>
            </a:r>
            <a:r>
              <a:rPr lang="da-DK" sz="2800" dirty="0" smtClean="0"/>
              <a:t>Lige</a:t>
            </a:r>
            <a:r>
              <a:rPr lang="pl-PL" sz="2800" dirty="0" smtClean="0"/>
              <a:t>, </a:t>
            </a:r>
            <a:r>
              <a:rPr lang="da-DK" sz="2800" dirty="0" smtClean="0"/>
              <a:t>m/spring</a:t>
            </a:r>
            <a:r>
              <a:rPr lang="pl-PL" sz="2800" dirty="0" smtClean="0"/>
              <a:t>, parallel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800" dirty="0" smtClean="0"/>
              <a:t>			- </a:t>
            </a:r>
            <a:r>
              <a:rPr lang="da-DK" sz="2800" dirty="0" smtClean="0"/>
              <a:t>S</a:t>
            </a:r>
            <a:r>
              <a:rPr lang="pl-PL" sz="2800" dirty="0" smtClean="0"/>
              <a:t>tandard</a:t>
            </a:r>
            <a:r>
              <a:rPr lang="da-DK" sz="2800" dirty="0" smtClean="0"/>
              <a:t> </a:t>
            </a:r>
            <a:r>
              <a:rPr lang="da-DK" sz="2800" dirty="0" smtClean="0">
                <a:solidFill>
                  <a:srgbClr val="FF0000"/>
                </a:solidFill>
              </a:rPr>
              <a:t>?</a:t>
            </a:r>
            <a:endParaRPr lang="pl-PL" sz="28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800" dirty="0" smtClean="0"/>
              <a:t>			</a:t>
            </a:r>
          </a:p>
        </p:txBody>
      </p:sp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1331913" y="333375"/>
            <a:ext cx="5400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pl-PL" dirty="0">
                <a:latin typeface="Calibri" pitchFamily="34" charset="0"/>
              </a:rPr>
              <a:t> </a:t>
            </a:r>
            <a:r>
              <a:rPr lang="da-DK" dirty="0" smtClean="0">
                <a:latin typeface="Calibri" pitchFamily="34" charset="0"/>
              </a:rPr>
              <a:t>F</a:t>
            </a:r>
            <a:r>
              <a:rPr lang="pl-PL" dirty="0" smtClean="0">
                <a:latin typeface="Calibri" pitchFamily="34" charset="0"/>
              </a:rPr>
              <a:t>ittings</a:t>
            </a:r>
            <a:r>
              <a:rPr lang="pl-PL" dirty="0">
                <a:latin typeface="Calibri" pitchFamily="34" charset="0"/>
              </a:rPr>
              <a:t>:</a:t>
            </a:r>
          </a:p>
        </p:txBody>
      </p:sp>
      <p:pic>
        <p:nvPicPr>
          <p:cNvPr id="26630" name="Picture 7" descr="TW sandar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2" y="2924175"/>
            <a:ext cx="4515677" cy="295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16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862F2E-25CD-4063-9C91-5A84C3E3D0FA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pl-PL" sz="2800" dirty="0" smtClean="0"/>
              <a:t> </a:t>
            </a:r>
            <a:r>
              <a:rPr lang="da-DK" sz="2800" dirty="0" smtClean="0"/>
              <a:t>Teer</a:t>
            </a:r>
            <a:r>
              <a:rPr lang="pl-PL" sz="2800" dirty="0" smtClean="0"/>
              <a:t>: </a:t>
            </a:r>
            <a:r>
              <a:rPr lang="da-DK" sz="2800" dirty="0" smtClean="0"/>
              <a:t>Lige</a:t>
            </a:r>
            <a:r>
              <a:rPr lang="pl-PL" sz="2800" dirty="0" smtClean="0"/>
              <a:t>, </a:t>
            </a:r>
            <a:r>
              <a:rPr lang="da-DK" sz="2800" dirty="0" smtClean="0"/>
              <a:t>med spring,</a:t>
            </a:r>
            <a:r>
              <a:rPr lang="pl-PL" sz="2800" dirty="0" smtClean="0"/>
              <a:t> parallel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800" dirty="0" smtClean="0"/>
              <a:t>	- </a:t>
            </a:r>
            <a:r>
              <a:rPr lang="da-DK" sz="2800" dirty="0" smtClean="0"/>
              <a:t>Smedejern</a:t>
            </a: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800" dirty="0" smtClean="0"/>
              <a:t>			</a:t>
            </a:r>
          </a:p>
        </p:txBody>
      </p:sp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 descr="TW KE forg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0824" y="2827014"/>
            <a:ext cx="5184577" cy="331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17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8847FE-322D-4D74-A571-6072E2C14422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pl-PL" sz="2800" dirty="0" smtClean="0"/>
              <a:t> </a:t>
            </a:r>
            <a:r>
              <a:rPr lang="da-DK" sz="2800" dirty="0" smtClean="0"/>
              <a:t>Teer</a:t>
            </a:r>
            <a:r>
              <a:rPr lang="pl-PL" sz="2800" dirty="0" smtClean="0"/>
              <a:t>: </a:t>
            </a:r>
            <a:r>
              <a:rPr lang="da-DK" sz="2800" dirty="0" smtClean="0"/>
              <a:t>Lige, m/spring</a:t>
            </a:r>
            <a:r>
              <a:rPr lang="pl-PL" sz="2800" dirty="0" smtClean="0"/>
              <a:t>, parallel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800" dirty="0" smtClean="0"/>
              <a:t>- </a:t>
            </a:r>
            <a:r>
              <a:rPr lang="da-DK" sz="2800" dirty="0" smtClean="0"/>
              <a:t>   Forstærket</a:t>
            </a: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800" dirty="0" smtClean="0"/>
              <a:t>			</a:t>
            </a:r>
          </a:p>
        </p:txBody>
      </p:sp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18</a:t>
            </a:fld>
            <a:endParaRPr lang="pl-PL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78098" y="1642889"/>
            <a:ext cx="3987800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DC7DAA-B522-408C-A2A5-F6000675177E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pl-PL" sz="2800" dirty="0" smtClean="0"/>
              <a:t> </a:t>
            </a:r>
            <a:r>
              <a:rPr lang="da-DK" sz="2800" dirty="0" smtClean="0"/>
              <a:t>Teer</a:t>
            </a:r>
            <a:r>
              <a:rPr lang="pl-PL" sz="2800" dirty="0" smtClean="0"/>
              <a:t>: </a:t>
            </a:r>
            <a:r>
              <a:rPr lang="da-DK" sz="2800" dirty="0" smtClean="0"/>
              <a:t>Lige, m/spring,</a:t>
            </a:r>
            <a:r>
              <a:rPr lang="pl-PL" sz="2800" dirty="0" smtClean="0"/>
              <a:t> parallel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1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800" dirty="0" smtClean="0"/>
              <a:t>			- </a:t>
            </a:r>
            <a:r>
              <a:rPr lang="pl-PL" sz="2800" dirty="0" err="1" smtClean="0">
                <a:solidFill>
                  <a:srgbClr val="FF0000"/>
                </a:solidFill>
              </a:rPr>
              <a:t>pull-on</a:t>
            </a:r>
            <a:r>
              <a:rPr lang="pl-PL" sz="2800" dirty="0" smtClean="0">
                <a:solidFill>
                  <a:srgbClr val="FF0000"/>
                </a:solidFill>
              </a:rPr>
              <a:t> </a:t>
            </a:r>
            <a:r>
              <a:rPr lang="pl-PL" sz="2800" dirty="0" err="1" smtClean="0">
                <a:solidFill>
                  <a:srgbClr val="FF0000"/>
                </a:solidFill>
              </a:rPr>
              <a:t>neck</a:t>
            </a:r>
            <a:endParaRPr lang="pl-PL" sz="28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800" dirty="0" smtClean="0"/>
              <a:t>			</a:t>
            </a:r>
          </a:p>
        </p:txBody>
      </p:sp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8" descr="WE with pulled ne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564904"/>
            <a:ext cx="5057171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19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D2F58-0C59-43C8-8335-319FF07BBAEB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8064" y="2276872"/>
            <a:ext cx="3538736" cy="922114"/>
          </a:xfrm>
        </p:spPr>
        <p:txBody>
          <a:bodyPr/>
          <a:lstStyle/>
          <a:p>
            <a:r>
              <a:rPr lang="en-US" dirty="0" smtClean="0"/>
              <a:t>Firma præsentation </a:t>
            </a:r>
            <a:endParaRPr lang="en-US" dirty="0"/>
          </a:p>
        </p:txBody>
      </p:sp>
      <p:pic>
        <p:nvPicPr>
          <p:cNvPr id="6" name="Obraz 6" descr="poland, mcz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332656"/>
            <a:ext cx="4667250" cy="4286250"/>
          </a:xfrm>
          <a:prstGeom prst="rect">
            <a:avLst/>
          </a:prstGeom>
        </p:spPr>
      </p:pic>
      <p:pic>
        <p:nvPicPr>
          <p:cNvPr id="7" name="Obraz 5" descr="20160602_0834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3501008"/>
            <a:ext cx="3652404" cy="3066285"/>
          </a:xfrm>
          <a:prstGeom prst="rect">
            <a:avLst/>
          </a:prstGeom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</a:t>
            </a:fld>
            <a:endParaRPr lang="pl-PL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D3A153-B319-4DAC-A17A-AAFBC5DF8301}" type="datetime1">
              <a:rPr lang="da-DK" smtClean="0"/>
              <a:t>08-10-2019</a:t>
            </a:fld>
            <a:endParaRPr lang="pl-PL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762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body" idx="1"/>
          </p:nvPr>
        </p:nvSpPr>
        <p:spPr>
          <a:xfrm>
            <a:off x="1331640" y="620688"/>
            <a:ext cx="7560071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pl-PL" dirty="0" smtClean="0"/>
              <a:t> </a:t>
            </a:r>
            <a:r>
              <a:rPr lang="da-DK" dirty="0" smtClean="0"/>
              <a:t>Reduktioner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pl-PL" dirty="0" smtClean="0"/>
              <a:t> </a:t>
            </a:r>
            <a:r>
              <a:rPr lang="da-DK" dirty="0" smtClean="0"/>
              <a:t>Fastspændinger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None/>
            </a:pPr>
            <a:endParaRPr lang="pl-PL" sz="1100" dirty="0" smtClean="0"/>
          </a:p>
          <a:p>
            <a:pPr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pl-PL" dirty="0" smtClean="0"/>
              <a:t> </a:t>
            </a:r>
            <a:r>
              <a:rPr lang="da-DK" dirty="0" smtClean="0"/>
              <a:t>Ventiler med aftap og udluft</a:t>
            </a:r>
            <a:endParaRPr lang="pl-PL" sz="1000" dirty="0" smtClean="0"/>
          </a:p>
        </p:txBody>
      </p:sp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340768"/>
            <a:ext cx="2232248" cy="722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p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140968"/>
            <a:ext cx="146553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zko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903490"/>
            <a:ext cx="263504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20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6F1E8F-6C74-4383-951D-9A606C68014D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body" idx="1"/>
          </p:nvPr>
        </p:nvSpPr>
        <p:spPr>
          <a:xfrm>
            <a:off x="1331640" y="332656"/>
            <a:ext cx="7272039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da-DK" dirty="0" smtClean="0"/>
              <a:t>Start k</a:t>
            </a:r>
            <a:r>
              <a:rPr lang="pl-PL" dirty="0" smtClean="0"/>
              <a:t>ompensator</a:t>
            </a:r>
          </a:p>
          <a:p>
            <a:pPr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pl-PL" dirty="0" smtClean="0"/>
              <a:t> </a:t>
            </a:r>
            <a:r>
              <a:rPr lang="da-DK" dirty="0" smtClean="0"/>
              <a:t>Aksial kompensator</a:t>
            </a:r>
            <a:r>
              <a:rPr lang="pl-PL" dirty="0" smtClean="0"/>
              <a:t> </a:t>
            </a:r>
          </a:p>
          <a:p>
            <a:pPr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da-DK" dirty="0" smtClean="0"/>
              <a:t>Varm og k</a:t>
            </a:r>
            <a:r>
              <a:rPr lang="pl-PL" dirty="0" smtClean="0"/>
              <a:t>old </a:t>
            </a:r>
            <a:r>
              <a:rPr lang="da-DK" dirty="0" smtClean="0"/>
              <a:t>af</a:t>
            </a:r>
            <a:r>
              <a:rPr lang="pl-PL" dirty="0" smtClean="0"/>
              <a:t>tap</a:t>
            </a:r>
            <a:r>
              <a:rPr lang="da-DK" dirty="0" smtClean="0"/>
              <a:t>n</a:t>
            </a:r>
            <a:r>
              <a:rPr lang="pl-PL" dirty="0" smtClean="0"/>
              <a:t>ing</a:t>
            </a:r>
          </a:p>
          <a:p>
            <a:pPr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sz="1000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pl-PL" dirty="0" smtClean="0"/>
              <a:t>* </a:t>
            </a:r>
            <a:r>
              <a:rPr lang="da-DK" dirty="0" smtClean="0"/>
              <a:t>Special</a:t>
            </a:r>
            <a:r>
              <a:rPr lang="pl-PL" dirty="0" smtClean="0"/>
              <a:t> fittings </a:t>
            </a:r>
            <a:r>
              <a:rPr lang="da-DK" dirty="0" smtClean="0"/>
              <a:t>i henhold </a:t>
            </a:r>
            <a:r>
              <a:rPr lang="pl-PL" dirty="0" smtClean="0"/>
              <a:t>t</a:t>
            </a:r>
            <a:r>
              <a:rPr lang="da-DK" dirty="0" smtClean="0"/>
              <a:t>il kundernes</a:t>
            </a:r>
            <a:r>
              <a:rPr lang="pl-PL" dirty="0" smtClean="0"/>
              <a:t>  </a:t>
            </a:r>
            <a:r>
              <a:rPr lang="da-DK" dirty="0" smtClean="0"/>
              <a:t>tegninger.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sz="1000" i="1" dirty="0" smtClean="0">
              <a:solidFill>
                <a:schemeClr val="hlink"/>
              </a:solidFill>
            </a:endParaRPr>
          </a:p>
        </p:txBody>
      </p:sp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 descr="1 kompensat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2780928"/>
            <a:ext cx="2448272" cy="1077453"/>
          </a:xfrm>
          <a:prstGeom prst="rect">
            <a:avLst/>
          </a:prstGeom>
        </p:spPr>
      </p:pic>
      <p:pic>
        <p:nvPicPr>
          <p:cNvPr id="6" name="Obraz 5" descr="2 rys wcinka na gor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4509120"/>
            <a:ext cx="2425792" cy="106756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1196752"/>
            <a:ext cx="2880320" cy="946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21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DDDBE-D990-469C-97D3-D4033C7AFE45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.</a:t>
            </a:r>
            <a:endParaRPr lang="pl-P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1403350" y="333375"/>
            <a:ext cx="5400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pl-PL">
                <a:latin typeface="Calibri" pitchFamily="34" charset="0"/>
              </a:rPr>
              <a:t> PE pressure pipes:</a:t>
            </a:r>
          </a:p>
        </p:txBody>
      </p:sp>
      <p:sp>
        <p:nvSpPr>
          <p:cNvPr id="24579" name="Rectangle 6"/>
          <p:cNvSpPr>
            <a:spLocks/>
          </p:cNvSpPr>
          <p:nvPr/>
        </p:nvSpPr>
        <p:spPr bwMode="auto">
          <a:xfrm>
            <a:off x="179388" y="981075"/>
            <a:ext cx="8445500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pl-PL" dirty="0">
                <a:latin typeface="Calibri" pitchFamily="34" charset="0"/>
              </a:rPr>
              <a:t>		PN 4 – 25</a:t>
            </a:r>
            <a:endParaRPr lang="pl-PL" sz="10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pl-PL" dirty="0">
                <a:latin typeface="Calibri" pitchFamily="34" charset="0"/>
              </a:rPr>
              <a:t>		SDR 41 – 7,4</a:t>
            </a:r>
            <a:endParaRPr lang="pl-PL" sz="10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pl-PL" dirty="0">
                <a:latin typeface="Calibri" pitchFamily="34" charset="0"/>
              </a:rPr>
              <a:t>		DN20 – DN1200</a:t>
            </a:r>
            <a:endParaRPr lang="pl-PL" sz="10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pl-PL" dirty="0">
                <a:latin typeface="Calibri" pitchFamily="34" charset="0"/>
              </a:rPr>
              <a:t>		- </a:t>
            </a:r>
            <a:r>
              <a:rPr lang="pl-PL" dirty="0" err="1">
                <a:latin typeface="Calibri" pitchFamily="34" charset="0"/>
              </a:rPr>
              <a:t>potable</a:t>
            </a:r>
            <a:r>
              <a:rPr lang="pl-PL" dirty="0">
                <a:latin typeface="Calibri" pitchFamily="34" charset="0"/>
              </a:rPr>
              <a:t> </a:t>
            </a:r>
            <a:r>
              <a:rPr lang="pl-PL" dirty="0" err="1">
                <a:latin typeface="Calibri" pitchFamily="34" charset="0"/>
              </a:rPr>
              <a:t>water</a:t>
            </a:r>
            <a:r>
              <a:rPr lang="pl-PL" dirty="0">
                <a:latin typeface="Calibri" pitchFamily="34" charset="0"/>
              </a:rPr>
              <a:t> (</a:t>
            </a:r>
            <a:r>
              <a:rPr lang="pl-PL" dirty="0" err="1">
                <a:latin typeface="Calibri" pitchFamily="34" charset="0"/>
              </a:rPr>
              <a:t>blue</a:t>
            </a:r>
            <a:r>
              <a:rPr lang="pl-PL" dirty="0">
                <a:latin typeface="Calibri" pitchFamily="34" charset="0"/>
              </a:rPr>
              <a:t>)</a:t>
            </a:r>
            <a:endParaRPr lang="pl-PL" sz="10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pl-PL" dirty="0">
                <a:latin typeface="Calibri" pitchFamily="34" charset="0"/>
              </a:rPr>
              <a:t>		- </a:t>
            </a:r>
            <a:r>
              <a:rPr lang="pl-PL" dirty="0" err="1">
                <a:latin typeface="Calibri" pitchFamily="34" charset="0"/>
              </a:rPr>
              <a:t>sewer</a:t>
            </a:r>
            <a:r>
              <a:rPr lang="pl-PL" dirty="0">
                <a:latin typeface="Calibri" pitchFamily="34" charset="0"/>
              </a:rPr>
              <a:t> (</a:t>
            </a:r>
            <a:r>
              <a:rPr lang="pl-PL" dirty="0" err="1">
                <a:latin typeface="Calibri" pitchFamily="34" charset="0"/>
              </a:rPr>
              <a:t>black</a:t>
            </a:r>
            <a:r>
              <a:rPr lang="pl-PL" dirty="0">
                <a:latin typeface="Calibri" pitchFamily="34" charset="0"/>
              </a:rPr>
              <a:t>)	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endParaRPr lang="pl-PL" sz="18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endParaRPr lang="pl-PL" sz="1800" dirty="0">
              <a:latin typeface="Calibri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pl-PL" dirty="0">
                <a:latin typeface="Calibri" pitchFamily="34" charset="0"/>
              </a:rPr>
              <a:t> ZPUM </a:t>
            </a:r>
            <a:r>
              <a:rPr lang="pl-PL" dirty="0" err="1">
                <a:latin typeface="Calibri" pitchFamily="34" charset="0"/>
              </a:rPr>
              <a:t>has</a:t>
            </a:r>
            <a:r>
              <a:rPr lang="pl-PL" dirty="0">
                <a:latin typeface="Calibri" pitchFamily="34" charset="0"/>
              </a:rPr>
              <a:t> </a:t>
            </a:r>
            <a:r>
              <a:rPr lang="pl-PL" dirty="0" err="1">
                <a:latin typeface="Calibri" pitchFamily="34" charset="0"/>
              </a:rPr>
              <a:t>extrusion</a:t>
            </a:r>
            <a:r>
              <a:rPr lang="pl-PL" dirty="0">
                <a:latin typeface="Calibri" pitchFamily="34" charset="0"/>
              </a:rPr>
              <a:t> lines </a:t>
            </a:r>
          </a:p>
          <a:p>
            <a:pPr marL="342900" indent="-342900">
              <a:buFont typeface="Wingdings" pitchFamily="2" charset="2"/>
              <a:buNone/>
            </a:pPr>
            <a:r>
              <a:rPr lang="pl-PL" dirty="0">
                <a:latin typeface="Calibri" pitchFamily="34" charset="0"/>
              </a:rPr>
              <a:t>   for HDPE </a:t>
            </a:r>
            <a:r>
              <a:rPr lang="pl-PL" dirty="0" err="1">
                <a:latin typeface="Calibri" pitchFamily="34" charset="0"/>
              </a:rPr>
              <a:t>polyethylene</a:t>
            </a:r>
            <a:r>
              <a:rPr lang="pl-PL" dirty="0">
                <a:latin typeface="Calibri" pitchFamily="34" charset="0"/>
              </a:rPr>
              <a:t> </a:t>
            </a:r>
            <a:r>
              <a:rPr lang="pl-PL" dirty="0" err="1">
                <a:latin typeface="Calibri" pitchFamily="34" charset="0"/>
              </a:rPr>
              <a:t>pipes</a:t>
            </a:r>
            <a:endParaRPr lang="pl-PL" dirty="0">
              <a:latin typeface="Calibri" pitchFamily="34" charset="0"/>
            </a:endParaRPr>
          </a:p>
          <a:p>
            <a:pPr marL="342900" indent="-342900"/>
            <a:r>
              <a:rPr lang="pl-PL" dirty="0">
                <a:latin typeface="Calibri" pitchFamily="34" charset="0"/>
              </a:rPr>
              <a:t>   DN 75 – 1200</a:t>
            </a:r>
          </a:p>
          <a:p>
            <a:pPr marL="342900" indent="-342900"/>
            <a:endParaRPr lang="pl-PL" sz="1000" dirty="0">
              <a:latin typeface="Calibri" pitchFamily="34" charset="0"/>
            </a:endParaRPr>
          </a:p>
          <a:p>
            <a:pPr marL="342900" indent="-342900"/>
            <a:r>
              <a:rPr lang="pl-PL" sz="1000" dirty="0">
                <a:latin typeface="Calibri" pitchFamily="34" charset="0"/>
              </a:rPr>
              <a:t>	</a:t>
            </a:r>
          </a:p>
          <a:p>
            <a:pPr marL="342900" indent="-342900"/>
            <a:r>
              <a:rPr lang="pl-PL" sz="2800" dirty="0">
                <a:latin typeface="Calibri" pitchFamily="34" charset="0"/>
              </a:rPr>
              <a:t>* </a:t>
            </a:r>
            <a:r>
              <a:rPr lang="pl-PL" sz="2800" dirty="0" err="1">
                <a:latin typeface="Calibri" pitchFamily="34" charset="0"/>
              </a:rPr>
              <a:t>inner</a:t>
            </a:r>
            <a:r>
              <a:rPr lang="pl-PL" sz="2800" dirty="0">
                <a:latin typeface="Calibri" pitchFamily="34" charset="0"/>
              </a:rPr>
              <a:t> </a:t>
            </a:r>
            <a:r>
              <a:rPr lang="pl-PL" sz="2800" dirty="0" err="1">
                <a:latin typeface="Calibri" pitchFamily="34" charset="0"/>
              </a:rPr>
              <a:t>surface</a:t>
            </a:r>
            <a:r>
              <a:rPr lang="pl-PL" sz="2800" dirty="0">
                <a:latin typeface="Calibri" pitchFamily="34" charset="0"/>
              </a:rPr>
              <a:t> </a:t>
            </a:r>
            <a:r>
              <a:rPr lang="pl-PL" sz="2800" dirty="0" err="1">
                <a:latin typeface="Calibri" pitchFamily="34" charset="0"/>
              </a:rPr>
              <a:t>is</a:t>
            </a:r>
            <a:r>
              <a:rPr lang="pl-PL" sz="2800" dirty="0">
                <a:latin typeface="Calibri" pitchFamily="34" charset="0"/>
              </a:rPr>
              <a:t> </a:t>
            </a:r>
            <a:r>
              <a:rPr lang="pl-PL" sz="2800" dirty="0" err="1">
                <a:latin typeface="Calibri" pitchFamily="34" charset="0"/>
              </a:rPr>
              <a:t>improved</a:t>
            </a:r>
            <a:r>
              <a:rPr lang="pl-PL" sz="2800" dirty="0">
                <a:latin typeface="Calibri" pitchFamily="34" charset="0"/>
              </a:rPr>
              <a:t> by </a:t>
            </a:r>
            <a:r>
              <a:rPr lang="pl-PL" sz="2800" dirty="0" err="1">
                <a:latin typeface="Calibri" pitchFamily="34" charset="0"/>
              </a:rPr>
              <a:t>corona</a:t>
            </a:r>
            <a:r>
              <a:rPr lang="pl-PL" sz="2800" dirty="0">
                <a:latin typeface="Calibri" pitchFamily="34" charset="0"/>
              </a:rPr>
              <a:t> </a:t>
            </a:r>
            <a:r>
              <a:rPr lang="pl-PL" sz="2800" dirty="0" err="1">
                <a:latin typeface="Calibri" pitchFamily="34" charset="0"/>
              </a:rPr>
              <a:t>treatment</a:t>
            </a:r>
            <a:endParaRPr lang="pl-PL" sz="2800" dirty="0">
              <a:latin typeface="Calibri" pitchFamily="34" charset="0"/>
            </a:endParaRPr>
          </a:p>
        </p:txBody>
      </p:sp>
      <p:pic>
        <p:nvPicPr>
          <p:cNvPr id="24580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268413"/>
            <a:ext cx="1657350" cy="1173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4581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9563" y="1268413"/>
            <a:ext cx="1873250" cy="1168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788" y="3141663"/>
            <a:ext cx="18176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22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5E44B4-C5F4-48AB-AF9C-B1A5E0DA7B07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5426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5"/>
          <p:cNvSpPr>
            <a:spLocks noGrp="1"/>
          </p:cNvSpPr>
          <p:nvPr>
            <p:ph type="body" idx="1"/>
          </p:nvPr>
        </p:nvSpPr>
        <p:spPr>
          <a:xfrm>
            <a:off x="287338" y="1196752"/>
            <a:ext cx="8856662" cy="5429250"/>
          </a:xfrm>
        </p:spPr>
        <p:txBody>
          <a:bodyPr/>
          <a:lstStyle/>
          <a:p>
            <a:pPr eaLnBrk="1" hangingPunct="1"/>
            <a:r>
              <a:rPr lang="da-DK" dirty="0" smtClean="0"/>
              <a:t>Medie rør</a:t>
            </a:r>
            <a:r>
              <a:rPr lang="pl-PL" dirty="0" smtClean="0"/>
              <a:t>:					</a:t>
            </a:r>
          </a:p>
          <a:p>
            <a:pPr eaLnBrk="1" hangingPunct="1">
              <a:buFont typeface="Arial" charset="0"/>
              <a:buNone/>
            </a:pPr>
            <a:r>
              <a:rPr lang="pl-PL" dirty="0" smtClean="0"/>
              <a:t>   - P235GH (</a:t>
            </a:r>
            <a:r>
              <a:rPr lang="da-DK" dirty="0" smtClean="0"/>
              <a:t>svejsesøm, sømløs</a:t>
            </a:r>
            <a:r>
              <a:rPr lang="pl-PL" dirty="0" smtClean="0"/>
              <a:t>)</a:t>
            </a:r>
          </a:p>
          <a:p>
            <a:pPr eaLnBrk="1" hangingPunct="1">
              <a:buFont typeface="Arial" charset="0"/>
              <a:buNone/>
            </a:pPr>
            <a:r>
              <a:rPr lang="pl-PL" dirty="0" smtClean="0"/>
              <a:t>      * </a:t>
            </a:r>
            <a:r>
              <a:rPr lang="pl-PL" sz="2800" dirty="0" smtClean="0"/>
              <a:t>st</a:t>
            </a:r>
            <a:r>
              <a:rPr lang="da-DK" sz="2800" dirty="0" smtClean="0"/>
              <a:t>ålrør er</a:t>
            </a:r>
            <a:r>
              <a:rPr lang="da-DK" sz="2800" dirty="0" smtClean="0">
                <a:solidFill>
                  <a:srgbClr val="FF0000"/>
                </a:solidFill>
              </a:rPr>
              <a:t> renset </a:t>
            </a:r>
            <a:r>
              <a:rPr lang="da-DK" sz="2800" dirty="0" smtClean="0"/>
              <a:t>før opskumning</a:t>
            </a:r>
            <a:endParaRPr lang="pl-PL" sz="2800" dirty="0" smtClean="0"/>
          </a:p>
          <a:p>
            <a:pPr eaLnBrk="1" hangingPunct="1">
              <a:buFont typeface="Arial" charset="0"/>
              <a:buNone/>
            </a:pPr>
            <a:r>
              <a:rPr lang="pl-PL" sz="2800" dirty="0" smtClean="0"/>
              <a:t>	 ** </a:t>
            </a:r>
            <a:r>
              <a:rPr lang="da-DK" sz="2800" dirty="0" smtClean="0"/>
              <a:t>stålrørs enderne er rejfet</a:t>
            </a:r>
            <a:r>
              <a:rPr lang="pl-PL" sz="2800" dirty="0" smtClean="0"/>
              <a:t>		</a:t>
            </a:r>
          </a:p>
          <a:p>
            <a:pPr eaLnBrk="1" hangingPunct="1">
              <a:buFont typeface="Arial" charset="0"/>
              <a:buNone/>
            </a:pPr>
            <a:r>
              <a:rPr lang="pl-PL" dirty="0" smtClean="0"/>
              <a:t>   - galvani</a:t>
            </a:r>
            <a:r>
              <a:rPr lang="da-DK" dirty="0" smtClean="0"/>
              <a:t>serede</a:t>
            </a:r>
            <a:r>
              <a:rPr lang="pl-PL" dirty="0" smtClean="0"/>
              <a:t>	    		</a:t>
            </a:r>
          </a:p>
          <a:p>
            <a:pPr eaLnBrk="1" hangingPunct="1">
              <a:buFont typeface="Arial" charset="0"/>
              <a:buNone/>
            </a:pPr>
            <a:r>
              <a:rPr lang="pl-PL" dirty="0" smtClean="0"/>
              <a:t>   - </a:t>
            </a:r>
            <a:r>
              <a:rPr lang="da-DK" dirty="0" smtClean="0"/>
              <a:t>rustfrit stål</a:t>
            </a:r>
            <a:r>
              <a:rPr lang="pl-PL" dirty="0" smtClean="0"/>
              <a:t>				</a:t>
            </a:r>
            <a:endParaRPr lang="pl-PL" i="1" dirty="0" smtClean="0"/>
          </a:p>
          <a:p>
            <a:pPr eaLnBrk="1" hangingPunct="1">
              <a:buFont typeface="Arial" charset="0"/>
              <a:buNone/>
            </a:pPr>
            <a:r>
              <a:rPr lang="pl-PL" dirty="0" smtClean="0"/>
              <a:t>   - </a:t>
            </a:r>
            <a:r>
              <a:rPr lang="pl-PL" dirty="0" err="1" smtClean="0"/>
              <a:t>polyethylene</a:t>
            </a:r>
            <a:endParaRPr lang="pl-PL" dirty="0" smtClean="0"/>
          </a:p>
          <a:p>
            <a:pPr eaLnBrk="1" hangingPunct="1">
              <a:buFont typeface="Arial" charset="0"/>
              <a:buNone/>
            </a:pPr>
            <a:r>
              <a:rPr lang="pl-PL" dirty="0" smtClean="0"/>
              <a:t>   - </a:t>
            </a:r>
            <a:r>
              <a:rPr lang="da-DK" dirty="0" smtClean="0"/>
              <a:t>kobber</a:t>
            </a:r>
            <a:r>
              <a:rPr lang="pl-PL" dirty="0" smtClean="0"/>
              <a:t> </a:t>
            </a:r>
          </a:p>
          <a:p>
            <a:pPr eaLnBrk="1" hangingPunct="1">
              <a:buFont typeface="Arial" charset="0"/>
              <a:buNone/>
            </a:pPr>
            <a:r>
              <a:rPr lang="pl-PL" dirty="0" smtClean="0"/>
              <a:t>   - </a:t>
            </a:r>
            <a:r>
              <a:rPr lang="da-DK" dirty="0" smtClean="0"/>
              <a:t>ikke standard m</a:t>
            </a:r>
            <a:r>
              <a:rPr lang="pl-PL" dirty="0" smtClean="0"/>
              <a:t>aterial</a:t>
            </a:r>
            <a:r>
              <a:rPr lang="da-DK" dirty="0" smtClean="0"/>
              <a:t>er efter forespørgsel</a:t>
            </a:r>
            <a:endParaRPr lang="pl-PL" dirty="0" smtClean="0"/>
          </a:p>
        </p:txBody>
      </p:sp>
      <p:grpSp>
        <p:nvGrpSpPr>
          <p:cNvPr id="29699" name="Group 13"/>
          <p:cNvGrpSpPr>
            <a:grpSpLocks/>
          </p:cNvGrpSpPr>
          <p:nvPr/>
        </p:nvGrpSpPr>
        <p:grpSpPr bwMode="auto">
          <a:xfrm>
            <a:off x="5219700" y="3047839"/>
            <a:ext cx="3024336" cy="2160240"/>
            <a:chOff x="692" y="2731"/>
            <a:chExt cx="2218" cy="1520"/>
          </a:xfrm>
        </p:grpSpPr>
        <p:pic>
          <p:nvPicPr>
            <p:cNvPr id="29702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92" y="2731"/>
              <a:ext cx="2218" cy="15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9703" name="Text Box 15"/>
            <p:cNvSpPr txBox="1">
              <a:spLocks noChangeArrowheads="1"/>
            </p:cNvSpPr>
            <p:nvPr/>
          </p:nvSpPr>
          <p:spPr bwMode="auto">
            <a:xfrm>
              <a:off x="692" y="2731"/>
              <a:ext cx="2218" cy="15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l-PL" sz="4000">
                <a:solidFill>
                  <a:schemeClr val="bg1"/>
                </a:solidFill>
                <a:latin typeface="Book Antiqua" pitchFamily="18" charset="0"/>
              </a:endParaRPr>
            </a:p>
          </p:txBody>
        </p:sp>
      </p:grp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331913" y="476250"/>
            <a:ext cx="38877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pl-PL" dirty="0" smtClean="0">
                <a:latin typeface="Calibri" pitchFamily="34" charset="0"/>
              </a:rPr>
              <a:t>R</a:t>
            </a:r>
            <a:r>
              <a:rPr lang="da-DK" dirty="0" smtClean="0">
                <a:latin typeface="Calibri" pitchFamily="34" charset="0"/>
              </a:rPr>
              <a:t>åvarematerialer</a:t>
            </a:r>
            <a:r>
              <a:rPr lang="pl-PL" dirty="0" smtClean="0">
                <a:latin typeface="Calibri" pitchFamily="34" charset="0"/>
              </a:rPr>
              <a:t>:</a:t>
            </a:r>
            <a:endParaRPr lang="pl-PL" dirty="0">
              <a:latin typeface="Calibri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23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5AE4EB-F836-4B37-80D5-089C77B10680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17806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body" idx="1"/>
          </p:nvPr>
        </p:nvSpPr>
        <p:spPr>
          <a:xfrm>
            <a:off x="215900" y="980728"/>
            <a:ext cx="8928100" cy="5543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da-DK" sz="2800" dirty="0" smtClean="0"/>
              <a:t>Stålrør</a:t>
            </a:r>
            <a:endParaRPr lang="pl-PL" sz="2800" dirty="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pl-PL" sz="2000" i="1" dirty="0" smtClean="0"/>
              <a:t>     	</a:t>
            </a:r>
            <a:r>
              <a:rPr lang="de-DE" sz="2000" i="1" dirty="0" smtClean="0"/>
              <a:t>Salzgitter Mannesmann Line Pipe</a:t>
            </a:r>
            <a:r>
              <a:rPr lang="pl-PL" sz="2000" i="1" dirty="0" smtClean="0"/>
              <a:t>, </a:t>
            </a:r>
            <a:r>
              <a:rPr lang="pl-PL" sz="2000" i="1" dirty="0" err="1" smtClean="0"/>
              <a:t>ArcelorMittal</a:t>
            </a:r>
            <a:r>
              <a:rPr lang="pl-PL" sz="2000" i="1" dirty="0" smtClean="0"/>
              <a:t> Poland </a:t>
            </a:r>
            <a:r>
              <a:rPr lang="pl-PL" sz="2000" i="1" dirty="0" err="1" smtClean="0"/>
              <a:t>S.A,"FERRUM</a:t>
            </a:r>
            <a:r>
              <a:rPr lang="pl-PL" sz="2000" i="1" dirty="0" smtClean="0"/>
              <a:t>" S.A., Rudolf </a:t>
            </a:r>
            <a:r>
              <a:rPr lang="pl-PL" sz="2000" i="1" dirty="0" err="1" smtClean="0"/>
              <a:t>Flender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GmbH</a:t>
            </a:r>
            <a:r>
              <a:rPr lang="pl-PL" sz="2000" i="1" dirty="0" smtClean="0"/>
              <a:t> u. </a:t>
            </a:r>
            <a:r>
              <a:rPr lang="pl-PL" sz="2000" i="1" dirty="0" err="1" smtClean="0"/>
              <a:t>Co.KG</a:t>
            </a:r>
            <a:r>
              <a:rPr lang="pl-PL" sz="2000" i="1" dirty="0" smtClean="0"/>
              <a:t>, </a:t>
            </a:r>
            <a:r>
              <a:rPr lang="pl-PL" sz="2000" i="1" dirty="0" err="1" smtClean="0"/>
              <a:t>Zeleziarne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Podberezova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a.s</a:t>
            </a:r>
            <a:r>
              <a:rPr lang="pl-PL" sz="2000" i="1" dirty="0" smtClean="0"/>
              <a:t>., </a:t>
            </a:r>
            <a:r>
              <a:rPr lang="pl-PL" sz="2000" i="1" dirty="0" err="1" smtClean="0"/>
              <a:t>ArcelorMittal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Ostrava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a.s</a:t>
            </a:r>
            <a:r>
              <a:rPr lang="pl-PL" sz="2000" i="1" dirty="0" smtClean="0"/>
              <a:t>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pl-PL" sz="2800" dirty="0" smtClean="0"/>
              <a:t>PUR </a:t>
            </a:r>
            <a:r>
              <a:rPr lang="da-DK" sz="2800" dirty="0" smtClean="0"/>
              <a:t>skum</a:t>
            </a:r>
            <a:r>
              <a:rPr lang="pl-PL" sz="2800" dirty="0" smtClean="0"/>
              <a:t> </a:t>
            </a:r>
            <a:endParaRPr lang="da-DK" sz="2800" dirty="0"/>
          </a:p>
          <a:p>
            <a:pPr marL="0" indent="0">
              <a:lnSpc>
                <a:spcPct val="90000"/>
              </a:lnSpc>
              <a:buNone/>
            </a:pPr>
            <a:r>
              <a:rPr lang="da-DK" sz="2800" dirty="0"/>
              <a:t> </a:t>
            </a:r>
            <a:r>
              <a:rPr lang="da-DK" sz="2800" dirty="0" smtClean="0"/>
              <a:t>   Fri af </a:t>
            </a:r>
            <a:r>
              <a:rPr lang="pl-PL" sz="2800" dirty="0" smtClean="0"/>
              <a:t>CFC (chlorofluorocarbon)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800" dirty="0" smtClean="0"/>
              <a:t>	</a:t>
            </a:r>
            <a:r>
              <a:rPr lang="da-DK" sz="2800" dirty="0"/>
              <a:t>O</a:t>
            </a:r>
            <a:r>
              <a:rPr lang="da-DK" sz="2800" dirty="0" smtClean="0"/>
              <a:t>pskummet med</a:t>
            </a:r>
            <a:r>
              <a:rPr lang="pl-PL" sz="2800" dirty="0" smtClean="0"/>
              <a:t> cyclopentane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800" dirty="0" smtClean="0"/>
              <a:t>	</a:t>
            </a:r>
            <a:r>
              <a:rPr lang="pl-PL" sz="2000" i="1" dirty="0" smtClean="0"/>
              <a:t>Huntsman Polyurethanes</a:t>
            </a:r>
            <a:r>
              <a:rPr lang="pl-PL" sz="2800" dirty="0" smtClean="0"/>
              <a:t> , BASF</a:t>
            </a:r>
            <a:endParaRPr lang="da-DK" sz="2800" dirty="0" smtClean="0"/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 smtClean="0"/>
              <a:t>PEH kapperør</a:t>
            </a:r>
            <a:endParaRPr lang="pl-PL" sz="28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da-DK" sz="2800" dirty="0"/>
              <a:t> </a:t>
            </a:r>
            <a:r>
              <a:rPr lang="da-DK" sz="2800" dirty="0" smtClean="0"/>
              <a:t>   Høj </a:t>
            </a:r>
            <a:r>
              <a:rPr lang="pl-PL" sz="2800" dirty="0" smtClean="0"/>
              <a:t>densit</a:t>
            </a:r>
            <a:r>
              <a:rPr lang="da-DK" sz="2800" dirty="0" smtClean="0"/>
              <a:t>et</a:t>
            </a:r>
            <a:r>
              <a:rPr lang="pl-PL" sz="2800" dirty="0" smtClean="0"/>
              <a:t> polyethylene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800" dirty="0" smtClean="0"/>
              <a:t>	PE100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800" dirty="0" smtClean="0"/>
              <a:t>	100 % </a:t>
            </a:r>
            <a:r>
              <a:rPr lang="da-DK" sz="2800" dirty="0" smtClean="0"/>
              <a:t>ren materiale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800" i="1" dirty="0" smtClean="0"/>
              <a:t>	</a:t>
            </a:r>
            <a:r>
              <a:rPr lang="pl-PL" sz="2000" i="1" dirty="0" err="1" smtClean="0"/>
              <a:t>Borealis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Polyolefine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GmbH</a:t>
            </a:r>
            <a:r>
              <a:rPr lang="pl-PL" sz="2000" i="1" dirty="0" smtClean="0"/>
              <a:t>, </a:t>
            </a:r>
            <a:r>
              <a:rPr lang="pl-PL" sz="2000" i="1" dirty="0" err="1" smtClean="0"/>
              <a:t>Basell</a:t>
            </a:r>
            <a:r>
              <a:rPr lang="pl-PL" sz="2000" i="1" dirty="0" smtClean="0"/>
              <a:t> Orlen </a:t>
            </a:r>
            <a:r>
              <a:rPr lang="pl-PL" sz="2000" i="1" dirty="0" err="1" smtClean="0"/>
              <a:t>Polyolefins</a:t>
            </a:r>
            <a:r>
              <a:rPr lang="pl-PL" sz="2000" i="1" dirty="0" smtClean="0"/>
              <a:t>, SABIC Poland Sp. z o.o.</a:t>
            </a:r>
          </a:p>
        </p:txBody>
      </p:sp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3" name="Group 3"/>
          <p:cNvGrpSpPr>
            <a:grpSpLocks/>
          </p:cNvGrpSpPr>
          <p:nvPr/>
        </p:nvGrpSpPr>
        <p:grpSpPr bwMode="auto">
          <a:xfrm>
            <a:off x="5795962" y="3429001"/>
            <a:ext cx="2520453" cy="2305050"/>
            <a:chOff x="737" y="2699"/>
            <a:chExt cx="2272" cy="1520"/>
          </a:xfrm>
        </p:grpSpPr>
        <p:pic>
          <p:nvPicPr>
            <p:cNvPr id="30724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7" y="2699"/>
              <a:ext cx="2272" cy="15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0725" name="Text Box 5"/>
            <p:cNvSpPr txBox="1">
              <a:spLocks noChangeArrowheads="1"/>
            </p:cNvSpPr>
            <p:nvPr/>
          </p:nvSpPr>
          <p:spPr bwMode="auto">
            <a:xfrm>
              <a:off x="737" y="2699"/>
              <a:ext cx="2272" cy="15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l-PL" sz="4000">
                <a:solidFill>
                  <a:schemeClr val="bg1"/>
                </a:solidFill>
                <a:latin typeface="Book Antiqua" pitchFamily="18" charset="0"/>
              </a:endParaRPr>
            </a:p>
          </p:txBody>
        </p:sp>
      </p:grp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24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DF6CB8-4C24-440C-9CA8-0D4ED1AD5FFD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97768"/>
            <a:ext cx="8396943" cy="1143000"/>
          </a:xfrm>
        </p:spPr>
        <p:txBody>
          <a:bodyPr/>
          <a:lstStyle/>
          <a:p>
            <a:r>
              <a:rPr lang="da-DK" dirty="0" smtClean="0"/>
              <a:t>Vi tilbyder følgende: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896544"/>
          </a:xfrm>
        </p:spPr>
        <p:txBody>
          <a:bodyPr/>
          <a:lstStyle/>
          <a:p>
            <a:r>
              <a:rPr lang="da-DK" dirty="0" smtClean="0"/>
              <a:t>Produktion af</a:t>
            </a:r>
            <a:r>
              <a:rPr lang="en-US" dirty="0" smtClean="0"/>
              <a:t> præisolerede rør og fittings </a:t>
            </a:r>
            <a:r>
              <a:rPr lang="en-US" dirty="0"/>
              <a:t>for </a:t>
            </a:r>
            <a:r>
              <a:rPr lang="da-DK" dirty="0" smtClean="0"/>
              <a:t>jordforlagte</a:t>
            </a:r>
            <a:r>
              <a:rPr lang="en-US" dirty="0" smtClean="0"/>
              <a:t> </a:t>
            </a:r>
            <a:r>
              <a:rPr lang="da-DK" dirty="0" smtClean="0"/>
              <a:t>og</a:t>
            </a:r>
            <a:r>
              <a:rPr lang="en-US" dirty="0" smtClean="0"/>
              <a:t> </a:t>
            </a:r>
            <a:r>
              <a:rPr lang="da-DK" dirty="0" smtClean="0"/>
              <a:t>overjordiske</a:t>
            </a:r>
            <a:r>
              <a:rPr lang="en-US" dirty="0" smtClean="0"/>
              <a:t> </a:t>
            </a:r>
            <a:r>
              <a:rPr lang="da-DK" dirty="0" smtClean="0"/>
              <a:t>fjernvarme</a:t>
            </a:r>
            <a:r>
              <a:rPr lang="en-US" dirty="0" smtClean="0"/>
              <a:t>net. </a:t>
            </a:r>
          </a:p>
          <a:p>
            <a:r>
              <a:rPr lang="en-US" dirty="0" smtClean="0"/>
              <a:t>Polyethylene rør for vand og afløbsrør, samt rør </a:t>
            </a:r>
            <a:r>
              <a:rPr lang="en-US" dirty="0"/>
              <a:t>for </a:t>
            </a:r>
            <a:r>
              <a:rPr lang="en-US" dirty="0" smtClean="0"/>
              <a:t>damp transmission systemer.</a:t>
            </a:r>
            <a:endParaRPr lang="pl-PL" dirty="0" smtClean="0"/>
          </a:p>
          <a:p>
            <a:r>
              <a:rPr lang="da-DK" dirty="0" smtClean="0"/>
              <a:t>Projektering</a:t>
            </a:r>
            <a:endParaRPr lang="pl-PL" dirty="0" smtClean="0"/>
          </a:p>
          <a:p>
            <a:r>
              <a:rPr lang="da-DK" dirty="0" smtClean="0"/>
              <a:t>Uddannelse/træning</a:t>
            </a:r>
            <a:endParaRPr lang="pl-PL" dirty="0" smtClean="0"/>
          </a:p>
          <a:p>
            <a:r>
              <a:rPr lang="da-DK" dirty="0" smtClean="0"/>
              <a:t>Montage</a:t>
            </a:r>
            <a:endParaRPr lang="pl-PL" dirty="0" smtClean="0"/>
          </a:p>
          <a:p>
            <a:r>
              <a:rPr lang="da-DK" dirty="0"/>
              <a:t>S</a:t>
            </a:r>
            <a:r>
              <a:rPr lang="en-US" dirty="0" smtClean="0"/>
              <a:t>ervice</a:t>
            </a:r>
            <a:endParaRPr lang="en-US" dirty="0"/>
          </a:p>
        </p:txBody>
      </p:sp>
      <p:pic>
        <p:nvPicPr>
          <p:cNvPr id="4" name="Picture 5" descr="Obraz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4351338"/>
            <a:ext cx="3367087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25</a:t>
            </a:fld>
            <a:endParaRPr lang="pl-PL"/>
          </a:p>
        </p:txBody>
      </p:sp>
      <p:sp>
        <p:nvSpPr>
          <p:cNvPr id="6" name="Pladsholder til dato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07E84B-BF1C-450B-A251-7E941F4A5162}" type="datetime1">
              <a:rPr lang="da-DK" smtClean="0"/>
              <a:t>08-10-2019</a:t>
            </a:fld>
            <a:endParaRPr lang="pl-PL"/>
          </a:p>
        </p:txBody>
      </p:sp>
      <p:sp>
        <p:nvSpPr>
          <p:cNvPr id="7" name="Pladsholder til sidefod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03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82296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pl-PL" dirty="0" smtClean="0"/>
              <a:t> </a:t>
            </a:r>
            <a:r>
              <a:rPr lang="da-DK" dirty="0" smtClean="0"/>
              <a:t>Bearbejdelse af teknisk dokumentation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sz="1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pl-PL" dirty="0" smtClean="0"/>
              <a:t> </a:t>
            </a:r>
            <a:r>
              <a:rPr lang="da-DK" dirty="0" smtClean="0"/>
              <a:t>Statisk dokumentation og kalkulation</a:t>
            </a:r>
            <a:r>
              <a:rPr lang="pl-PL" dirty="0" smtClean="0"/>
              <a:t> i sisKMR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da-DK" dirty="0" smtClean="0"/>
              <a:t>Uddannelse i </a:t>
            </a:r>
            <a:r>
              <a:rPr lang="pl-PL" dirty="0" smtClean="0"/>
              <a:t>design, </a:t>
            </a:r>
            <a:r>
              <a:rPr lang="da-DK" dirty="0" smtClean="0"/>
              <a:t>udførelse</a:t>
            </a:r>
            <a:r>
              <a:rPr lang="pl-PL" dirty="0" smtClean="0"/>
              <a:t> </a:t>
            </a:r>
            <a:r>
              <a:rPr lang="da-DK" dirty="0" smtClean="0"/>
              <a:t>og </a:t>
            </a:r>
            <a:r>
              <a:rPr lang="pl-PL" dirty="0" smtClean="0"/>
              <a:t>te</a:t>
            </a:r>
            <a:r>
              <a:rPr lang="da-DK" dirty="0" smtClean="0"/>
              <a:t>knisk tilsyn</a:t>
            </a:r>
            <a:r>
              <a:rPr lang="pl-PL" dirty="0" smtClean="0"/>
              <a:t> </a:t>
            </a:r>
            <a:r>
              <a:rPr lang="da-DK" dirty="0" smtClean="0"/>
              <a:t>på rørledninger</a:t>
            </a:r>
            <a:r>
              <a:rPr lang="pl-PL" dirty="0" smtClean="0"/>
              <a:t> </a:t>
            </a:r>
            <a:r>
              <a:rPr lang="da-DK" dirty="0" smtClean="0"/>
              <a:t>og muffemontage</a:t>
            </a:r>
            <a:endParaRPr lang="pl-PL" dirty="0" smtClean="0"/>
          </a:p>
        </p:txBody>
      </p:sp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1331913" y="333375"/>
            <a:ext cx="5400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pl-PL" dirty="0" smtClean="0">
                <a:latin typeface="Calibri" pitchFamily="34" charset="0"/>
              </a:rPr>
              <a:t>ZPUM </a:t>
            </a:r>
            <a:r>
              <a:rPr lang="da-DK" dirty="0" smtClean="0">
                <a:latin typeface="Calibri" pitchFamily="34" charset="0"/>
              </a:rPr>
              <a:t>tilbyder</a:t>
            </a:r>
            <a:r>
              <a:rPr lang="pl-PL" dirty="0" smtClean="0">
                <a:latin typeface="Calibri" pitchFamily="34" charset="0"/>
              </a:rPr>
              <a:t>:</a:t>
            </a:r>
            <a:endParaRPr lang="pl-PL" dirty="0">
              <a:latin typeface="Calibri" pitchFamily="34" charset="0"/>
            </a:endParaRP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2564904"/>
            <a:ext cx="3384550" cy="2538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26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F4C331-2194-4ADA-BA35-30DF8885D977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8507288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da-DK" dirty="0" smtClean="0"/>
              <a:t>Ugentlig</a:t>
            </a:r>
            <a:r>
              <a:rPr lang="pl-PL" dirty="0" smtClean="0"/>
              <a:t> produ</a:t>
            </a:r>
            <a:r>
              <a:rPr lang="da-DK" dirty="0" smtClean="0"/>
              <a:t>k</a:t>
            </a:r>
            <a:r>
              <a:rPr lang="pl-PL" dirty="0" smtClean="0"/>
              <a:t>tion</a:t>
            </a:r>
            <a:r>
              <a:rPr lang="da-DK" dirty="0" smtClean="0"/>
              <a:t>sk</a:t>
            </a:r>
            <a:r>
              <a:rPr lang="pl-PL" dirty="0" smtClean="0"/>
              <a:t>apaci</a:t>
            </a:r>
            <a:r>
              <a:rPr lang="da-DK" dirty="0" smtClean="0"/>
              <a:t>tet</a:t>
            </a:r>
            <a:r>
              <a:rPr lang="pl-PL" dirty="0" smtClean="0"/>
              <a:t>:</a:t>
            </a:r>
          </a:p>
          <a:p>
            <a:pPr eaLnBrk="1" hangingPunct="1">
              <a:lnSpc>
                <a:spcPct val="90000"/>
              </a:lnSpc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pl-PL" dirty="0" smtClean="0"/>
              <a:t>DN20 – DN100</a:t>
            </a:r>
            <a:r>
              <a:rPr lang="da-DK" dirty="0" smtClean="0"/>
              <a:t>:</a:t>
            </a:r>
            <a:r>
              <a:rPr lang="pl-PL" dirty="0" smtClean="0"/>
              <a:t>  </a:t>
            </a:r>
            <a:r>
              <a:rPr lang="da-DK" dirty="0" smtClean="0"/>
              <a:t> </a:t>
            </a:r>
            <a:r>
              <a:rPr lang="pl-PL" dirty="0" smtClean="0"/>
              <a:t>15 km</a:t>
            </a:r>
          </a:p>
          <a:p>
            <a:pPr eaLnBrk="1" hangingPunct="1">
              <a:lnSpc>
                <a:spcPct val="90000"/>
              </a:lnSpc>
              <a:buNone/>
            </a:pPr>
            <a:endParaRPr lang="pl-PL" sz="900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pl-PL" dirty="0" smtClean="0"/>
              <a:t>DN1</a:t>
            </a:r>
            <a:r>
              <a:rPr lang="da-DK" dirty="0" smtClean="0"/>
              <a:t>25</a:t>
            </a:r>
            <a:r>
              <a:rPr lang="pl-PL" dirty="0" smtClean="0"/>
              <a:t> – DN250</a:t>
            </a:r>
            <a:r>
              <a:rPr lang="da-DK" dirty="0" smtClean="0"/>
              <a:t>:</a:t>
            </a:r>
            <a:r>
              <a:rPr lang="pl-PL" dirty="0" smtClean="0"/>
              <a:t> </a:t>
            </a:r>
            <a:r>
              <a:rPr lang="da-DK" dirty="0" smtClean="0"/>
              <a:t>1</a:t>
            </a:r>
            <a:r>
              <a:rPr lang="pl-PL" dirty="0" smtClean="0"/>
              <a:t>0 km</a:t>
            </a:r>
          </a:p>
          <a:p>
            <a:pPr eaLnBrk="1" hangingPunct="1">
              <a:lnSpc>
                <a:spcPct val="90000"/>
              </a:lnSpc>
              <a:buNone/>
            </a:pPr>
            <a:endParaRPr lang="pl-PL" sz="900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pl-PL" dirty="0" smtClean="0"/>
              <a:t>DN300 </a:t>
            </a:r>
            <a:r>
              <a:rPr lang="da-DK" dirty="0" smtClean="0"/>
              <a:t>og større:  </a:t>
            </a:r>
            <a:r>
              <a:rPr lang="pl-PL" dirty="0" smtClean="0"/>
              <a:t> 6 km</a:t>
            </a:r>
          </a:p>
          <a:p>
            <a:pPr eaLnBrk="1" hangingPunct="1">
              <a:lnSpc>
                <a:spcPct val="90000"/>
              </a:lnSpc>
              <a:buNone/>
            </a:pPr>
            <a:endParaRPr lang="pl-PL" sz="900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pl-PL" dirty="0" smtClean="0"/>
              <a:t>   1500 </a:t>
            </a:r>
            <a:r>
              <a:rPr lang="da-DK" dirty="0" smtClean="0"/>
              <a:t> stykker </a:t>
            </a:r>
            <a:r>
              <a:rPr lang="pl-PL" dirty="0" smtClean="0"/>
              <a:t>fittings</a:t>
            </a:r>
          </a:p>
          <a:p>
            <a:pPr eaLnBrk="1" hangingPunct="1">
              <a:lnSpc>
                <a:spcPct val="90000"/>
              </a:lnSpc>
              <a:buNone/>
            </a:pPr>
            <a:endParaRPr lang="pl-PL" sz="900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pl-PL" dirty="0" smtClean="0"/>
              <a:t>   4500 </a:t>
            </a:r>
            <a:r>
              <a:rPr lang="da-DK" dirty="0" smtClean="0"/>
              <a:t> stykker muffer</a:t>
            </a:r>
            <a:endParaRPr lang="pl-PL" dirty="0" smtClean="0"/>
          </a:p>
        </p:txBody>
      </p:sp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1547664" y="188913"/>
            <a:ext cx="54006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da-DK" dirty="0" smtClean="0">
                <a:latin typeface="Calibri" pitchFamily="34" charset="0"/>
              </a:rPr>
              <a:t>ZPUM`s Produktionskapacitet </a:t>
            </a:r>
            <a:endParaRPr lang="pl-PL" dirty="0">
              <a:latin typeface="Calibri" pitchFamily="34" charset="0"/>
            </a:endParaRPr>
          </a:p>
        </p:txBody>
      </p:sp>
      <p:pic>
        <p:nvPicPr>
          <p:cNvPr id="5" name="Obraz 4" descr="20160606_1234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2924944"/>
            <a:ext cx="2513094" cy="2607239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27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E83E1-73CC-4CB1-8073-7CC2FADD9849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az 3" descr="20160602_0829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620688"/>
            <a:ext cx="7236296" cy="3179182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547664" y="4293280"/>
            <a:ext cx="6048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+mn-lt"/>
              </a:rPr>
              <a:t>Produ</a:t>
            </a:r>
            <a:r>
              <a:rPr lang="da-DK" dirty="0" smtClean="0">
                <a:latin typeface="+mn-lt"/>
              </a:rPr>
              <a:t>k</a:t>
            </a:r>
            <a:r>
              <a:rPr lang="pl-PL" dirty="0" smtClean="0">
                <a:latin typeface="+mn-lt"/>
              </a:rPr>
              <a:t>tion</a:t>
            </a:r>
            <a:r>
              <a:rPr lang="da-DK" dirty="0" smtClean="0">
                <a:latin typeface="+mn-lt"/>
              </a:rPr>
              <a:t>s</a:t>
            </a:r>
            <a:r>
              <a:rPr lang="pl-PL" dirty="0" smtClean="0">
                <a:latin typeface="+mn-lt"/>
              </a:rPr>
              <a:t> area</a:t>
            </a:r>
            <a:r>
              <a:rPr lang="da-DK" dirty="0" smtClean="0">
                <a:latin typeface="+mn-lt"/>
              </a:rPr>
              <a:t>l:</a:t>
            </a:r>
            <a:r>
              <a:rPr lang="pl-PL" dirty="0" smtClean="0">
                <a:latin typeface="+mn-lt"/>
              </a:rPr>
              <a:t> 10 198 m</a:t>
            </a:r>
            <a:r>
              <a:rPr lang="pl-PL" baseline="30000" dirty="0" smtClean="0">
                <a:latin typeface="+mn-lt"/>
              </a:rPr>
              <a:t>2</a:t>
            </a:r>
          </a:p>
          <a:p>
            <a:pPr algn="ctr"/>
            <a:r>
              <a:rPr lang="da-DK" dirty="0" smtClean="0">
                <a:latin typeface="+mn-lt"/>
              </a:rPr>
              <a:t>Lagerhal:</a:t>
            </a:r>
            <a:r>
              <a:rPr lang="pl-PL" dirty="0" smtClean="0">
                <a:latin typeface="+mn-lt"/>
              </a:rPr>
              <a:t> </a:t>
            </a:r>
            <a:r>
              <a:rPr lang="da-DK" dirty="0" smtClean="0">
                <a:latin typeface="+mn-lt"/>
              </a:rPr>
              <a:t>                  </a:t>
            </a:r>
            <a:r>
              <a:rPr lang="pl-PL" dirty="0" smtClean="0">
                <a:latin typeface="+mn-lt"/>
              </a:rPr>
              <a:t>2 597 m</a:t>
            </a:r>
            <a:r>
              <a:rPr lang="pl-PL" baseline="30000" dirty="0" smtClean="0">
                <a:latin typeface="+mn-lt"/>
              </a:rPr>
              <a:t>2</a:t>
            </a:r>
          </a:p>
          <a:p>
            <a:pPr algn="ctr"/>
            <a:r>
              <a:rPr lang="da-DK" dirty="0" smtClean="0">
                <a:latin typeface="+mn-lt"/>
              </a:rPr>
              <a:t>Lagerplads:</a:t>
            </a:r>
            <a:r>
              <a:rPr lang="pl-PL" dirty="0" smtClean="0">
                <a:latin typeface="+mn-lt"/>
              </a:rPr>
              <a:t> </a:t>
            </a:r>
            <a:r>
              <a:rPr lang="da-DK" dirty="0" smtClean="0">
                <a:latin typeface="+mn-lt"/>
              </a:rPr>
              <a:t>            </a:t>
            </a:r>
            <a:r>
              <a:rPr lang="pl-PL" dirty="0" smtClean="0">
                <a:latin typeface="+mn-lt"/>
              </a:rPr>
              <a:t>76 893 m</a:t>
            </a:r>
            <a:r>
              <a:rPr lang="pl-PL" baseline="30000" dirty="0" smtClean="0">
                <a:latin typeface="+mn-lt"/>
              </a:rPr>
              <a:t>2</a:t>
            </a:r>
            <a:endParaRPr lang="pl-PL" baseline="30000" dirty="0">
              <a:latin typeface="+mn-lt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28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2DA5FD-446C-449D-A92E-44BBB440A6BC}" type="datetime1">
              <a:rPr lang="da-DK" smtClean="0"/>
              <a:t>08-10-2019</a:t>
            </a:fld>
            <a:endParaRPr lang="pl-PL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8"/>
          <p:cNvSpPr>
            <a:spLocks noGrp="1"/>
          </p:cNvSpPr>
          <p:nvPr>
            <p:ph type="body" idx="1"/>
          </p:nvPr>
        </p:nvSpPr>
        <p:spPr>
          <a:xfrm>
            <a:off x="537528" y="1196752"/>
            <a:ext cx="8229600" cy="552472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pl-PL" sz="2400" dirty="0" smtClean="0"/>
              <a:t>ZPUM </a:t>
            </a:r>
            <a:r>
              <a:rPr lang="da-DK" sz="2400" dirty="0" smtClean="0"/>
              <a:t>producerer</a:t>
            </a:r>
            <a:r>
              <a:rPr lang="pl-PL" sz="2400" dirty="0" smtClean="0"/>
              <a:t> HDPE </a:t>
            </a:r>
            <a:r>
              <a:rPr lang="da-DK" sz="2400" dirty="0" smtClean="0"/>
              <a:t>kapper, muffer</a:t>
            </a:r>
            <a:r>
              <a:rPr lang="pl-PL" sz="2400" dirty="0" smtClean="0"/>
              <a:t>, pr</a:t>
            </a:r>
            <a:r>
              <a:rPr lang="da-DK" sz="2400" dirty="0" smtClean="0"/>
              <a:t>æfabrikeret rør og </a:t>
            </a:r>
            <a:r>
              <a:rPr lang="pl-PL" sz="2400" dirty="0" smtClean="0"/>
              <a:t>fittings</a:t>
            </a:r>
            <a:r>
              <a:rPr lang="da-DK" sz="2400" dirty="0" smtClean="0"/>
              <a:t>,</a:t>
            </a:r>
            <a:r>
              <a:rPr lang="pl-PL" sz="2400" dirty="0" smtClean="0"/>
              <a:t> </a:t>
            </a:r>
            <a:r>
              <a:rPr lang="da-DK" sz="2400" dirty="0" smtClean="0"/>
              <a:t>med kort leveringstid i højsæsonen.</a:t>
            </a:r>
            <a:endParaRPr lang="pl-PL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pl-PL" sz="2400" dirty="0" smtClean="0"/>
              <a:t>ZPUM ha</a:t>
            </a:r>
            <a:r>
              <a:rPr lang="da-DK" sz="2400" dirty="0" smtClean="0"/>
              <a:t>r et stort lager af </a:t>
            </a:r>
            <a:r>
              <a:rPr lang="pl-PL" sz="2400" dirty="0" smtClean="0"/>
              <a:t>standard material</a:t>
            </a:r>
            <a:r>
              <a:rPr lang="da-DK" sz="2400" dirty="0" smtClean="0"/>
              <a:t>er</a:t>
            </a:r>
            <a:r>
              <a:rPr lang="pl-PL" sz="2400" dirty="0" smtClean="0"/>
              <a:t>: </a:t>
            </a:r>
            <a:r>
              <a:rPr lang="da-DK" sz="2400" dirty="0" smtClean="0"/>
              <a:t>rør</a:t>
            </a:r>
            <a:r>
              <a:rPr lang="pl-PL" sz="2400" dirty="0" smtClean="0"/>
              <a:t>, </a:t>
            </a:r>
            <a:r>
              <a:rPr lang="da-DK" sz="2400" dirty="0" smtClean="0"/>
              <a:t>bøjninger</a:t>
            </a:r>
            <a:r>
              <a:rPr lang="pl-PL" sz="2400" dirty="0" smtClean="0"/>
              <a:t>, </a:t>
            </a:r>
            <a:r>
              <a:rPr lang="da-DK" sz="2400" dirty="0" smtClean="0"/>
              <a:t>muffer</a:t>
            </a:r>
            <a:r>
              <a:rPr lang="pl-PL" sz="2400" dirty="0" smtClean="0"/>
              <a:t> – </a:t>
            </a:r>
            <a:r>
              <a:rPr lang="da-DK" sz="2400" dirty="0" smtClean="0"/>
              <a:t>hurtige leveringer er muligt indenfor </a:t>
            </a:r>
            <a:r>
              <a:rPr lang="pl-PL" sz="2400" dirty="0" smtClean="0"/>
              <a:t>1-2 da</a:t>
            </a:r>
            <a:r>
              <a:rPr lang="da-DK" sz="2400" dirty="0" smtClean="0"/>
              <a:t>ge.</a:t>
            </a:r>
            <a:endParaRPr lang="pl-PL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pl-PL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pl-PL" sz="2400" dirty="0" smtClean="0"/>
              <a:t>ZPUM </a:t>
            </a:r>
            <a:r>
              <a:rPr lang="da-DK" sz="2400" dirty="0" smtClean="0"/>
              <a:t>forbedrer fabrikations processen hvert år,</a:t>
            </a:r>
            <a:r>
              <a:rPr lang="pl-PL" sz="2400" dirty="0" smtClean="0"/>
              <a:t> polyurethane system, introduce</a:t>
            </a:r>
            <a:r>
              <a:rPr lang="da-DK" sz="2400" dirty="0" smtClean="0"/>
              <a:t>rer</a:t>
            </a:r>
            <a:r>
              <a:rPr lang="pl-PL" sz="2400" dirty="0" smtClean="0"/>
              <a:t> n</a:t>
            </a:r>
            <a:r>
              <a:rPr lang="da-DK" sz="2400" dirty="0" smtClean="0"/>
              <a:t>ye </a:t>
            </a:r>
            <a:r>
              <a:rPr lang="pl-PL" sz="2400" dirty="0" smtClean="0"/>
              <a:t>produ</a:t>
            </a:r>
            <a:r>
              <a:rPr lang="da-DK" sz="2400" dirty="0" smtClean="0"/>
              <a:t>kter.</a:t>
            </a:r>
            <a:endParaRPr lang="pl-PL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pl-PL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pl-PL" sz="2400" dirty="0" smtClean="0"/>
              <a:t>ZPUM </a:t>
            </a:r>
            <a:r>
              <a:rPr lang="da-DK" sz="2400" dirty="0" smtClean="0"/>
              <a:t>afprøver komponenter </a:t>
            </a:r>
            <a:r>
              <a:rPr lang="pl-PL" sz="2400" dirty="0" smtClean="0"/>
              <a:t>i extern</a:t>
            </a:r>
            <a:r>
              <a:rPr lang="da-DK" sz="2400" dirty="0" smtClean="0"/>
              <a:t>e</a:t>
            </a:r>
            <a:r>
              <a:rPr lang="pl-PL" sz="2400" dirty="0" smtClean="0"/>
              <a:t> laboratorie</a:t>
            </a:r>
            <a:r>
              <a:rPr lang="da-DK" sz="2400" dirty="0" smtClean="0"/>
              <a:t>r</a:t>
            </a:r>
            <a:r>
              <a:rPr lang="pl-PL" sz="2400" dirty="0" smtClean="0"/>
              <a:t> (IMA Dresden, FFI Hanover) t</a:t>
            </a:r>
            <a:r>
              <a:rPr lang="da-DK" sz="2400" dirty="0" smtClean="0"/>
              <a:t>il at bekræfte kvaliteten af produkterne.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pl-PL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pl-PL" sz="2400" dirty="0" smtClean="0"/>
              <a:t>ZPUM’s</a:t>
            </a:r>
            <a:r>
              <a:rPr lang="da-DK" sz="2400" dirty="0" smtClean="0"/>
              <a:t> stiller høje kvalitetskrav til sine leverandører i form af  dokumentation af certifikater der er i overensstemmelse med leverancerne, samt 3</a:t>
            </a:r>
            <a:r>
              <a:rPr lang="pl-PL" sz="2400" dirty="0" smtClean="0"/>
              <a:t>.1.</a:t>
            </a:r>
            <a:r>
              <a:rPr lang="da-DK" sz="2400" dirty="0" smtClean="0"/>
              <a:t> certifikater for stålrør.</a:t>
            </a:r>
            <a:endParaRPr lang="pl-PL" sz="2400" dirty="0" smtClean="0"/>
          </a:p>
        </p:txBody>
      </p:sp>
      <p:sp>
        <p:nvSpPr>
          <p:cNvPr id="31747" name="Text Box 9"/>
          <p:cNvSpPr txBox="1">
            <a:spLocks noChangeArrowheads="1"/>
          </p:cNvSpPr>
          <p:nvPr/>
        </p:nvSpPr>
        <p:spPr bwMode="auto">
          <a:xfrm>
            <a:off x="1406162" y="332293"/>
            <a:ext cx="73437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da-DK" dirty="0" smtClean="0">
                <a:latin typeface="Calibri" pitchFamily="34" charset="0"/>
              </a:rPr>
              <a:t>Konkurrence fordele</a:t>
            </a:r>
            <a:r>
              <a:rPr lang="pl-PL" dirty="0" smtClean="0">
                <a:latin typeface="Calibri" pitchFamily="34" charset="0"/>
              </a:rPr>
              <a:t>:</a:t>
            </a:r>
            <a:endParaRPr lang="pl-PL" dirty="0">
              <a:latin typeface="Calibri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29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Med a </a:t>
            </a:r>
            <a:endParaRPr lang="pl-PL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ytuł 1"/>
          <p:cNvSpPr>
            <a:spLocks noGrp="1"/>
          </p:cNvSpPr>
          <p:nvPr>
            <p:ph type="title"/>
          </p:nvPr>
        </p:nvSpPr>
        <p:spPr>
          <a:xfrm>
            <a:off x="1475657" y="260350"/>
            <a:ext cx="5401394" cy="868363"/>
          </a:xfrm>
        </p:spPr>
        <p:txBody>
          <a:bodyPr/>
          <a:lstStyle/>
          <a:p>
            <a:pPr eaLnBrk="1" hangingPunct="1"/>
            <a:r>
              <a:rPr lang="da-DK" dirty="0" smtClean="0"/>
              <a:t>Information om</a:t>
            </a:r>
            <a:r>
              <a:rPr lang="pl-PL" dirty="0" smtClean="0"/>
              <a:t> ZPUM</a:t>
            </a:r>
          </a:p>
        </p:txBody>
      </p:sp>
      <p:sp>
        <p:nvSpPr>
          <p:cNvPr id="14338" name="Symbol zastępczy zawartości 2"/>
          <p:cNvSpPr>
            <a:spLocks noGrp="1"/>
          </p:cNvSpPr>
          <p:nvPr>
            <p:ph idx="1"/>
          </p:nvPr>
        </p:nvSpPr>
        <p:spPr>
          <a:xfrm>
            <a:off x="215899" y="1211262"/>
            <a:ext cx="8569325" cy="5327650"/>
          </a:xfrm>
        </p:spPr>
        <p:txBody>
          <a:bodyPr/>
          <a:lstStyle/>
          <a:p>
            <a:pPr eaLnBrk="1" hangingPunct="1"/>
            <a:r>
              <a:rPr lang="da-DK" dirty="0" smtClean="0"/>
              <a:t>Været på det Polske marked i over 30 år.</a:t>
            </a:r>
            <a:endParaRPr lang="pl-PL" dirty="0" smtClean="0"/>
          </a:p>
          <a:p>
            <a:pPr eaLnBrk="1" hangingPunct="1">
              <a:buFont typeface="Arial" charset="0"/>
              <a:buNone/>
            </a:pPr>
            <a:endParaRPr lang="pl-PL" sz="1000" dirty="0" smtClean="0"/>
          </a:p>
          <a:p>
            <a:pPr eaLnBrk="1" hangingPunct="1"/>
            <a:r>
              <a:rPr lang="da-DK" dirty="0" smtClean="0"/>
              <a:t>En af de største producenter af</a:t>
            </a:r>
            <a:r>
              <a:rPr lang="pl-PL" dirty="0" smtClean="0"/>
              <a:t> pr</a:t>
            </a:r>
            <a:r>
              <a:rPr lang="da-DK" dirty="0" smtClean="0"/>
              <a:t>æisolerede fjernvarmerør </a:t>
            </a:r>
            <a:r>
              <a:rPr lang="pl-PL" dirty="0" smtClean="0"/>
              <a:t>i Europ</a:t>
            </a:r>
            <a:r>
              <a:rPr lang="da-DK" dirty="0" smtClean="0"/>
              <a:t>a.</a:t>
            </a:r>
            <a:endParaRPr lang="pl-PL" dirty="0" smtClean="0"/>
          </a:p>
          <a:p>
            <a:pPr eaLnBrk="1" hangingPunct="1">
              <a:buFont typeface="Arial" charset="0"/>
              <a:buNone/>
            </a:pPr>
            <a:endParaRPr lang="pl-PL" sz="1000" dirty="0" smtClean="0"/>
          </a:p>
          <a:p>
            <a:pPr eaLnBrk="1" hangingPunct="1"/>
            <a:r>
              <a:rPr lang="da-DK" dirty="0" smtClean="0"/>
              <a:t>Eksisteret</a:t>
            </a:r>
            <a:r>
              <a:rPr lang="pl-PL" dirty="0" smtClean="0"/>
              <a:t> si</a:t>
            </a:r>
            <a:r>
              <a:rPr lang="da-DK" dirty="0" smtClean="0"/>
              <a:t>den </a:t>
            </a:r>
            <a:r>
              <a:rPr lang="pl-PL" dirty="0" smtClean="0"/>
              <a:t>1990,</a:t>
            </a:r>
            <a:r>
              <a:rPr lang="da-DK" dirty="0" smtClean="0"/>
              <a:t> og</a:t>
            </a:r>
            <a:r>
              <a:rPr lang="pl-PL" dirty="0" smtClean="0"/>
              <a:t> fr</a:t>
            </a:r>
            <a:r>
              <a:rPr lang="da-DK" dirty="0" smtClean="0"/>
              <a:t>a </a:t>
            </a:r>
            <a:r>
              <a:rPr lang="pl-PL" dirty="0" smtClean="0"/>
              <a:t>2000 under </a:t>
            </a:r>
            <a:r>
              <a:rPr lang="da-DK" dirty="0" smtClean="0"/>
              <a:t>det nuværende </a:t>
            </a:r>
            <a:r>
              <a:rPr lang="pl-PL" dirty="0" smtClean="0"/>
              <a:t>na</a:t>
            </a:r>
            <a:r>
              <a:rPr lang="da-DK" dirty="0" smtClean="0"/>
              <a:t>vn</a:t>
            </a:r>
            <a:r>
              <a:rPr lang="pl-PL" dirty="0" smtClean="0"/>
              <a:t> </a:t>
            </a:r>
            <a:r>
              <a:rPr lang="pl-PL" i="1" dirty="0" smtClean="0"/>
              <a:t>Pol</a:t>
            </a:r>
            <a:r>
              <a:rPr lang="da-DK" i="1" dirty="0" smtClean="0"/>
              <a:t>sk</a:t>
            </a:r>
            <a:r>
              <a:rPr lang="pl-PL" i="1" dirty="0" smtClean="0"/>
              <a:t> Pr</a:t>
            </a:r>
            <a:r>
              <a:rPr lang="da-DK" i="1" dirty="0" smtClean="0"/>
              <a:t>æ</a:t>
            </a:r>
            <a:r>
              <a:rPr lang="pl-PL" i="1" dirty="0" smtClean="0"/>
              <a:t>is</a:t>
            </a:r>
            <a:r>
              <a:rPr lang="da-DK" i="1" dirty="0" smtClean="0"/>
              <a:t>o</a:t>
            </a:r>
            <a:r>
              <a:rPr lang="pl-PL" i="1" dirty="0" smtClean="0"/>
              <a:t>l</a:t>
            </a:r>
            <a:r>
              <a:rPr lang="da-DK" i="1" dirty="0" smtClean="0"/>
              <a:t>erede Rør</a:t>
            </a:r>
            <a:r>
              <a:rPr lang="pl-PL" i="1" dirty="0" smtClean="0"/>
              <a:t> ZPUM</a:t>
            </a:r>
            <a:r>
              <a:rPr lang="da-DK" i="1" dirty="0" smtClean="0"/>
              <a:t>.</a:t>
            </a:r>
            <a:endParaRPr lang="pl-PL" i="1" dirty="0" smtClean="0"/>
          </a:p>
          <a:p>
            <a:pPr eaLnBrk="1" hangingPunct="1">
              <a:buFont typeface="Arial" charset="0"/>
              <a:buNone/>
            </a:pPr>
            <a:endParaRPr lang="pl-PL" sz="1000" dirty="0" smtClean="0"/>
          </a:p>
          <a:p>
            <a:pPr eaLnBrk="1" hangingPunct="1"/>
            <a:r>
              <a:rPr lang="da-DK" dirty="0" smtClean="0"/>
              <a:t>Ingen k</a:t>
            </a:r>
            <a:r>
              <a:rPr lang="pl-PL" dirty="0" smtClean="0"/>
              <a:t>apital</a:t>
            </a:r>
            <a:r>
              <a:rPr lang="da-DK" dirty="0" smtClean="0"/>
              <a:t>bindinger med andre</a:t>
            </a:r>
            <a:r>
              <a:rPr lang="pl-PL" dirty="0" smtClean="0"/>
              <a:t> </a:t>
            </a:r>
            <a:r>
              <a:rPr lang="da-DK" dirty="0" smtClean="0"/>
              <a:t>selskaber</a:t>
            </a:r>
            <a:r>
              <a:rPr lang="pl-PL" dirty="0" smtClean="0"/>
              <a:t>/ f</a:t>
            </a:r>
            <a:r>
              <a:rPr lang="da-DK" dirty="0" smtClean="0"/>
              <a:t>irmaer. </a:t>
            </a:r>
            <a:endParaRPr lang="pl-PL" sz="1000" dirty="0" smtClean="0"/>
          </a:p>
          <a:p>
            <a:pPr eaLnBrk="1" hangingPunct="1"/>
            <a:r>
              <a:rPr lang="da-DK" dirty="0" smtClean="0"/>
              <a:t>Alle beslutninger afgøres på hovedkontoret </a:t>
            </a:r>
            <a:r>
              <a:rPr lang="pl-PL" dirty="0" smtClean="0"/>
              <a:t>i Międzyrzecz</a:t>
            </a:r>
            <a:r>
              <a:rPr lang="da-DK" dirty="0" smtClean="0"/>
              <a:t>.</a:t>
            </a:r>
            <a:endParaRPr lang="pl-PL" dirty="0" smtClean="0"/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2AAF5B-F80B-4158-B9A6-04016ECDAE06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79388" y="2543125"/>
            <a:ext cx="864108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Font typeface="Wingdings" pitchFamily="2" charset="2"/>
              <a:buNone/>
            </a:pPr>
            <a:r>
              <a:rPr lang="pl-PL" sz="4200" b="1" dirty="0" smtClean="0">
                <a:latin typeface="Calibri" pitchFamily="34" charset="0"/>
              </a:rPr>
              <a:t>E</a:t>
            </a:r>
            <a:r>
              <a:rPr lang="da-DK" sz="4200" b="1" dirty="0" smtClean="0">
                <a:latin typeface="Calibri" pitchFamily="34" charset="0"/>
              </a:rPr>
              <a:t>ksempler af vores </a:t>
            </a:r>
            <a:r>
              <a:rPr lang="pl-PL" sz="4200" b="1" dirty="0" smtClean="0">
                <a:latin typeface="Calibri" pitchFamily="34" charset="0"/>
              </a:rPr>
              <a:t>proje</a:t>
            </a:r>
            <a:r>
              <a:rPr lang="da-DK" sz="4200" b="1" dirty="0" smtClean="0">
                <a:latin typeface="Calibri" pitchFamily="34" charset="0"/>
              </a:rPr>
              <a:t>kter.</a:t>
            </a:r>
            <a:endParaRPr lang="pl-PL" sz="4200" b="1" dirty="0">
              <a:latin typeface="Calibri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6D6A60-7A18-4E02-96B2-9B64775ED82E}" type="slidenum">
              <a:rPr lang="pl-PL" smtClean="0"/>
              <a:pPr>
                <a:defRPr/>
              </a:pPr>
              <a:t>30</a:t>
            </a:fld>
            <a:endParaRPr lang="pl-PL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67BA47-503F-4415-A981-D8358AE43C42}" type="datetime1">
              <a:rPr lang="da-DK" smtClean="0"/>
              <a:t>08-10-2019</a:t>
            </a:fld>
            <a:endParaRPr lang="pl-PL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320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>
        <p:fade/>
      </p:transition>
    </mc:Choice>
    <mc:Fallback xmlns="">
      <p:transition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5589240"/>
            <a:ext cx="756344" cy="703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 descr="IMG_99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64904" y="418356"/>
            <a:ext cx="4014192" cy="6021288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31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30E2EB-74AC-48E1-A70A-17524DCDE0FF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670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>
        <p:fade/>
      </p:transition>
    </mc:Choice>
    <mc:Fallback xmlns="">
      <p:transition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3828" y="6021288"/>
            <a:ext cx="756344" cy="703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 descr="DSC053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792" y="260648"/>
            <a:ext cx="8316416" cy="5526218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32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3660FC-61B3-4A50-96E2-E04BA6143163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434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>
        <p:fade/>
      </p:transition>
    </mc:Choice>
    <mc:Fallback xmlns="">
      <p:transition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6D6A60-7A18-4E02-96B2-9B64775ED82E}" type="slidenum">
              <a:rPr lang="pl-PL" smtClean="0"/>
              <a:pPr>
                <a:defRPr/>
              </a:pPr>
              <a:t>33</a:t>
            </a:fld>
            <a:endParaRPr lang="pl-P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300038"/>
            <a:ext cx="4600575" cy="625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FCE102-68D2-4F77-8779-4248F1658333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05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6D6A60-7A18-4E02-96B2-9B64775ED82E}" type="slidenum">
              <a:rPr lang="pl-PL" smtClean="0"/>
              <a:pPr>
                <a:defRPr/>
              </a:pPr>
              <a:t>34</a:t>
            </a:fld>
            <a:endParaRPr lang="pl-P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" y="923925"/>
            <a:ext cx="7454900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D65AC2-4825-4FE8-AE6A-2FBFBB788E90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835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body" idx="1"/>
          </p:nvPr>
        </p:nvSpPr>
        <p:spPr>
          <a:xfrm>
            <a:off x="250825" y="188640"/>
            <a:ext cx="8229600" cy="4752527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dirty="0" smtClean="0">
                <a:solidFill>
                  <a:srgbClr val="CC0000"/>
                </a:solidFill>
              </a:rPr>
              <a:t>T</a:t>
            </a:r>
            <a:r>
              <a:rPr lang="da-DK" dirty="0" smtClean="0">
                <a:solidFill>
                  <a:srgbClr val="CC0000"/>
                </a:solidFill>
              </a:rPr>
              <a:t>ak for opmærksomhed!!!</a:t>
            </a:r>
            <a:r>
              <a:rPr lang="pl-PL" dirty="0" smtClean="0">
                <a:solidFill>
                  <a:srgbClr val="CC0000"/>
                </a:solidFill>
              </a:rPr>
              <a:t> </a:t>
            </a:r>
          </a:p>
          <a:p>
            <a:pPr algn="ctr" eaLnBrk="1" hangingPunct="1">
              <a:buFont typeface="Arial" charset="0"/>
              <a:buNone/>
            </a:pPr>
            <a:endParaRPr lang="pl-PL" dirty="0" smtClean="0">
              <a:solidFill>
                <a:srgbClr val="CC0000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da-DK" dirty="0" smtClean="0">
                <a:solidFill>
                  <a:schemeClr val="hlink"/>
                </a:solidFill>
              </a:rPr>
              <a:t>Vi ser frem til at samarbejde </a:t>
            </a:r>
            <a:r>
              <a:rPr lang="pl-PL" dirty="0" smtClean="0">
                <a:solidFill>
                  <a:schemeClr val="hlink"/>
                </a:solidFill>
              </a:rPr>
              <a:t> </a:t>
            </a:r>
          </a:p>
          <a:p>
            <a:pPr algn="ctr" eaLnBrk="1" hangingPunct="1">
              <a:buFont typeface="Arial" charset="0"/>
              <a:buNone/>
            </a:pPr>
            <a:r>
              <a:rPr lang="da-DK" dirty="0" smtClean="0">
                <a:solidFill>
                  <a:schemeClr val="hlink"/>
                </a:solidFill>
              </a:rPr>
              <a:t>med  dig/jer</a:t>
            </a:r>
            <a:r>
              <a:rPr lang="pl-PL" dirty="0" smtClean="0">
                <a:solidFill>
                  <a:schemeClr val="hlink"/>
                </a:solidFill>
              </a:rPr>
              <a:t>!</a:t>
            </a:r>
          </a:p>
          <a:p>
            <a:pPr algn="ctr" eaLnBrk="1" hangingPunct="1">
              <a:buFont typeface="Arial" charset="0"/>
              <a:buNone/>
            </a:pPr>
            <a:r>
              <a:rPr lang="da-DK" dirty="0" smtClean="0">
                <a:solidFill>
                  <a:srgbClr val="CC0000"/>
                </a:solidFill>
              </a:rPr>
              <a:t>For yderligere informationer</a:t>
            </a:r>
            <a:endParaRPr lang="pl-PL" dirty="0" smtClean="0">
              <a:solidFill>
                <a:srgbClr val="CC0000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da-DK" dirty="0">
                <a:solidFill>
                  <a:srgbClr val="CC0000"/>
                </a:solidFill>
              </a:rPr>
              <a:t>h</a:t>
            </a:r>
            <a:r>
              <a:rPr lang="da-DK" dirty="0" smtClean="0">
                <a:solidFill>
                  <a:srgbClr val="CC0000"/>
                </a:solidFill>
              </a:rPr>
              <a:t>enviser vi til vores hjemmeside.</a:t>
            </a:r>
            <a:endParaRPr lang="pl-PL" dirty="0" smtClean="0">
              <a:solidFill>
                <a:srgbClr val="CC0000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pl-PL" i="1" dirty="0" smtClean="0">
                <a:solidFill>
                  <a:srgbClr val="002060"/>
                </a:solidFill>
                <a:hlinkClick r:id="rId2"/>
              </a:rPr>
              <a:t>www.zpum.pl</a:t>
            </a:r>
            <a:endParaRPr lang="da-DK" i="1" dirty="0" smtClean="0">
              <a:solidFill>
                <a:srgbClr val="002060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da-DK" sz="2800" i="1" dirty="0" smtClean="0">
                <a:solidFill>
                  <a:srgbClr val="002060"/>
                </a:solidFill>
              </a:rPr>
              <a:t>WWW. starpipenordic.dk</a:t>
            </a:r>
            <a:endParaRPr lang="pl-PL" sz="2800" i="1" dirty="0" smtClean="0">
              <a:solidFill>
                <a:srgbClr val="002060"/>
              </a:solidFill>
            </a:endParaRPr>
          </a:p>
        </p:txBody>
      </p:sp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Obraz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125" y="5157788"/>
            <a:ext cx="2190750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2" name="Group 3"/>
          <p:cNvGrpSpPr>
            <a:grpSpLocks/>
          </p:cNvGrpSpPr>
          <p:nvPr/>
        </p:nvGrpSpPr>
        <p:grpSpPr bwMode="auto">
          <a:xfrm>
            <a:off x="323850" y="5157788"/>
            <a:ext cx="2519363" cy="1439862"/>
            <a:chOff x="783" y="2744"/>
            <a:chExt cx="2145" cy="1429"/>
          </a:xfrm>
        </p:grpSpPr>
        <p:pic>
          <p:nvPicPr>
            <p:cNvPr id="32774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3" y="2744"/>
              <a:ext cx="2145" cy="142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2775" name="Text Box 5"/>
            <p:cNvSpPr txBox="1">
              <a:spLocks noChangeArrowheads="1"/>
            </p:cNvSpPr>
            <p:nvPr/>
          </p:nvSpPr>
          <p:spPr bwMode="auto">
            <a:xfrm>
              <a:off x="783" y="2744"/>
              <a:ext cx="2145" cy="142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l-PL" sz="4000">
                <a:solidFill>
                  <a:schemeClr val="bg1"/>
                </a:solidFill>
                <a:latin typeface="Book Antiqua" pitchFamily="18" charset="0"/>
              </a:endParaRPr>
            </a:p>
          </p:txBody>
        </p:sp>
      </p:grpSp>
      <p:pic>
        <p:nvPicPr>
          <p:cNvPr id="3277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2138" y="5157788"/>
            <a:ext cx="3168650" cy="1452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35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60164D-24BC-494C-9CF5-6F02A576985C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da-DK" dirty="0" smtClean="0"/>
              <a:t>Ansatte: </a:t>
            </a:r>
            <a:r>
              <a:rPr lang="pl-PL" dirty="0" smtClean="0"/>
              <a:t>240 – 250 person</a:t>
            </a:r>
            <a:r>
              <a:rPr lang="da-DK" dirty="0" smtClean="0"/>
              <a:t>er</a:t>
            </a:r>
            <a:r>
              <a:rPr lang="pl-PL" dirty="0" smtClean="0"/>
              <a:t> i produ</a:t>
            </a:r>
            <a:r>
              <a:rPr lang="da-DK" dirty="0" smtClean="0"/>
              <a:t>k</a:t>
            </a:r>
            <a:r>
              <a:rPr lang="pl-PL" dirty="0" smtClean="0"/>
              <a:t>tion</a:t>
            </a:r>
            <a:r>
              <a:rPr lang="da-DK" dirty="0" smtClean="0"/>
              <a:t>en</a:t>
            </a:r>
            <a:r>
              <a:rPr lang="pl-PL" dirty="0" smtClean="0"/>
              <a:t> </a:t>
            </a:r>
            <a:r>
              <a:rPr lang="da-DK" dirty="0" smtClean="0"/>
              <a:t>i sæsonen.</a:t>
            </a:r>
            <a:endParaRPr lang="pl-PL" dirty="0" smtClean="0"/>
          </a:p>
          <a:p>
            <a:pPr eaLnBrk="1" hangingPunct="1">
              <a:lnSpc>
                <a:spcPct val="90000"/>
              </a:lnSpc>
            </a:pPr>
            <a:r>
              <a:rPr lang="pl-PL" dirty="0"/>
              <a:t>100 % </a:t>
            </a:r>
            <a:r>
              <a:rPr lang="pl-PL" dirty="0" smtClean="0"/>
              <a:t>Pol</a:t>
            </a:r>
            <a:r>
              <a:rPr lang="da-DK" dirty="0" smtClean="0"/>
              <a:t>ske</a:t>
            </a:r>
            <a:r>
              <a:rPr lang="pl-PL" dirty="0" smtClean="0"/>
              <a:t> </a:t>
            </a:r>
            <a:r>
              <a:rPr lang="da-DK" dirty="0" smtClean="0"/>
              <a:t>aktiver.</a:t>
            </a:r>
            <a:endParaRPr lang="pl-PL" dirty="0" smtClean="0"/>
          </a:p>
          <a:p>
            <a:pPr eaLnBrk="1" hangingPunct="1">
              <a:lnSpc>
                <a:spcPct val="90000"/>
              </a:lnSpc>
            </a:pPr>
            <a:r>
              <a:rPr lang="da-DK" dirty="0" smtClean="0"/>
              <a:t>Familieejet selskab. </a:t>
            </a:r>
            <a:r>
              <a:rPr lang="pl-PL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pl-PL" dirty="0" smtClean="0"/>
              <a:t>Me</a:t>
            </a:r>
            <a:r>
              <a:rPr lang="da-DK" dirty="0" smtClean="0"/>
              <a:t>dlem af bestyrelsen.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pl-PL" sz="1000" dirty="0" smtClean="0"/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pl-PL" dirty="0" smtClean="0"/>
              <a:t>	</a:t>
            </a:r>
            <a:r>
              <a:rPr lang="pl-PL" i="1" dirty="0" smtClean="0">
                <a:solidFill>
                  <a:srgbClr val="0070C0"/>
                </a:solidFill>
              </a:rPr>
              <a:t>Dariusz Górczyński – </a:t>
            </a:r>
            <a:r>
              <a:rPr lang="da-DK" i="1" dirty="0" smtClean="0">
                <a:solidFill>
                  <a:srgbClr val="0070C0"/>
                </a:solidFill>
              </a:rPr>
              <a:t>Formand</a:t>
            </a:r>
            <a:r>
              <a:rPr lang="pl-PL" i="1" dirty="0" smtClean="0">
                <a:solidFill>
                  <a:srgbClr val="0070C0"/>
                </a:solidFill>
              </a:rPr>
              <a:t> 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pl-PL" i="1" dirty="0" smtClean="0">
                <a:solidFill>
                  <a:schemeClr val="hlink"/>
                </a:solidFill>
              </a:rPr>
              <a:t>					</a:t>
            </a:r>
            <a:r>
              <a:rPr lang="pl-PL" i="1" dirty="0" smtClean="0">
                <a:solidFill>
                  <a:srgbClr val="0070C0"/>
                </a:solidFill>
              </a:rPr>
              <a:t>Te</a:t>
            </a:r>
            <a:r>
              <a:rPr lang="da-DK" i="1" dirty="0" smtClean="0">
                <a:solidFill>
                  <a:srgbClr val="0070C0"/>
                </a:solidFill>
              </a:rPr>
              <a:t>knisk Direktør</a:t>
            </a:r>
            <a:endParaRPr lang="pl-PL" i="1" dirty="0" smtClean="0">
              <a:solidFill>
                <a:srgbClr val="0070C0"/>
              </a:solidFill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pl-PL" sz="1000" i="1" dirty="0" smtClean="0">
              <a:solidFill>
                <a:srgbClr val="CC0000"/>
              </a:solidFill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pl-PL" i="1" dirty="0" smtClean="0">
                <a:solidFill>
                  <a:srgbClr val="CC0000"/>
                </a:solidFill>
              </a:rPr>
              <a:t>	</a:t>
            </a:r>
            <a:r>
              <a:rPr lang="pl-PL" i="1" dirty="0">
                <a:solidFill>
                  <a:srgbClr val="CC0000"/>
                </a:solidFill>
              </a:rPr>
              <a:t>Henryk Górczyński </a:t>
            </a:r>
            <a:r>
              <a:rPr lang="pl-PL" i="1" dirty="0" smtClean="0">
                <a:solidFill>
                  <a:srgbClr val="C00000"/>
                </a:solidFill>
              </a:rPr>
              <a:t>–</a:t>
            </a:r>
            <a:r>
              <a:rPr lang="pl-PL" i="1" dirty="0" smtClean="0">
                <a:solidFill>
                  <a:schemeClr val="hlink"/>
                </a:solidFill>
              </a:rPr>
              <a:t> </a:t>
            </a:r>
            <a:r>
              <a:rPr lang="da-DK" i="1" dirty="0" smtClean="0">
                <a:solidFill>
                  <a:schemeClr val="hlink"/>
                </a:solidFill>
              </a:rPr>
              <a:t>Næst formand</a:t>
            </a:r>
            <a:endParaRPr lang="pl-PL" i="1" dirty="0" smtClean="0">
              <a:solidFill>
                <a:srgbClr val="C00000"/>
              </a:solidFill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pl-PL" i="1" dirty="0" smtClean="0">
                <a:solidFill>
                  <a:schemeClr val="hlink"/>
                </a:solidFill>
              </a:rPr>
              <a:t>					</a:t>
            </a:r>
          </a:p>
        </p:txBody>
      </p:sp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641D85-EB7A-4F8F-9815-0C3563EF3E51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907704" y="5013176"/>
            <a:ext cx="5976963" cy="16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l-PL" dirty="0">
                <a:latin typeface="Calibri" pitchFamily="34" charset="0"/>
              </a:rPr>
              <a:t>			</a:t>
            </a:r>
            <a:r>
              <a:rPr lang="pl-PL" sz="2400" dirty="0" smtClean="0">
                <a:latin typeface="Calibri" pitchFamily="34" charset="0"/>
              </a:rPr>
              <a:t>Sal</a:t>
            </a:r>
            <a:r>
              <a:rPr lang="da-DK" sz="2400" dirty="0" smtClean="0">
                <a:latin typeface="Calibri" pitchFamily="34" charset="0"/>
              </a:rPr>
              <a:t>g</a:t>
            </a:r>
            <a:r>
              <a:rPr lang="pl-PL" sz="2400" dirty="0" smtClean="0">
                <a:latin typeface="Calibri" pitchFamily="34" charset="0"/>
              </a:rPr>
              <a:t>:</a:t>
            </a:r>
            <a:endParaRPr lang="pl-PL" sz="2400" dirty="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l-PL" sz="2400" dirty="0">
                <a:latin typeface="Calibri" pitchFamily="34" charset="0"/>
              </a:rPr>
              <a:t>		</a:t>
            </a:r>
            <a:r>
              <a:rPr lang="pl-PL" sz="2400" dirty="0" smtClean="0">
                <a:latin typeface="Calibri" pitchFamily="34" charset="0"/>
              </a:rPr>
              <a:t>Pol</a:t>
            </a:r>
            <a:r>
              <a:rPr lang="da-DK" sz="2400" dirty="0" smtClean="0">
                <a:latin typeface="Calibri" pitchFamily="34" charset="0"/>
              </a:rPr>
              <a:t>en  </a:t>
            </a:r>
            <a:r>
              <a:rPr lang="pl-PL" sz="2400" dirty="0" smtClean="0">
                <a:latin typeface="Calibri" pitchFamily="34" charset="0"/>
              </a:rPr>
              <a:t> </a:t>
            </a:r>
            <a:r>
              <a:rPr lang="pl-PL" sz="2400" dirty="0">
                <a:latin typeface="Calibri" pitchFamily="34" charset="0"/>
              </a:rPr>
              <a:t>50 – 60 %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l-PL" sz="2400" dirty="0">
                <a:latin typeface="Calibri" pitchFamily="34" charset="0"/>
              </a:rPr>
              <a:t>		Export  40 – 50 %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pl-PL" sz="1000" dirty="0">
              <a:latin typeface="Calibri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6D6A60-7A18-4E02-96B2-9B64775ED82E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3205392"/>
              </p:ext>
            </p:extLst>
          </p:nvPr>
        </p:nvGraphicFramePr>
        <p:xfrm>
          <a:off x="1199883" y="404664"/>
          <a:ext cx="7392604" cy="475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9CD0C4-A218-4985-9DD9-003421081E6A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472762" y="4638149"/>
            <a:ext cx="777716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a-DK" sz="2800" dirty="0" smtClean="0">
                <a:latin typeface="Calibri" pitchFamily="34" charset="0"/>
              </a:rPr>
              <a:t>Tyskland, England</a:t>
            </a:r>
            <a:r>
              <a:rPr lang="pl-PL" sz="2800" dirty="0" smtClean="0">
                <a:latin typeface="Calibri" pitchFamily="34" charset="0"/>
              </a:rPr>
              <a:t>, Fra</a:t>
            </a:r>
            <a:r>
              <a:rPr lang="da-DK" sz="2800" dirty="0" smtClean="0">
                <a:latin typeface="Calibri" pitchFamily="34" charset="0"/>
              </a:rPr>
              <a:t>nkrig</a:t>
            </a:r>
            <a:r>
              <a:rPr lang="pl-PL" sz="2800" dirty="0" smtClean="0">
                <a:latin typeface="Calibri" pitchFamily="34" charset="0"/>
              </a:rPr>
              <a:t>, D</a:t>
            </a:r>
            <a:r>
              <a:rPr lang="da-DK" sz="2800" dirty="0" smtClean="0">
                <a:latin typeface="Calibri" pitchFamily="34" charset="0"/>
              </a:rPr>
              <a:t>a</a:t>
            </a:r>
            <a:r>
              <a:rPr lang="pl-PL" sz="2800" dirty="0" smtClean="0">
                <a:latin typeface="Calibri" pitchFamily="34" charset="0"/>
              </a:rPr>
              <a:t>nmark</a:t>
            </a:r>
            <a:r>
              <a:rPr lang="pl-PL" sz="2800" dirty="0">
                <a:latin typeface="Calibri" pitchFamily="34" charset="0"/>
              </a:rPr>
              <a:t>, </a:t>
            </a:r>
            <a:r>
              <a:rPr lang="pl-PL" sz="2800" dirty="0" smtClean="0">
                <a:latin typeface="Calibri" pitchFamily="34" charset="0"/>
              </a:rPr>
              <a:t>Ital</a:t>
            </a:r>
            <a:r>
              <a:rPr lang="da-DK" sz="2800" dirty="0" smtClean="0">
                <a:latin typeface="Calibri" pitchFamily="34" charset="0"/>
              </a:rPr>
              <a:t>ien</a:t>
            </a:r>
            <a:r>
              <a:rPr lang="pl-PL" sz="2800" dirty="0" smtClean="0">
                <a:latin typeface="Calibri" pitchFamily="34" charset="0"/>
              </a:rPr>
              <a:t>, </a:t>
            </a:r>
            <a:r>
              <a:rPr lang="da-DK" sz="2800" dirty="0" smtClean="0">
                <a:latin typeface="Calibri" pitchFamily="34" charset="0"/>
              </a:rPr>
              <a:t>Ungarn</a:t>
            </a:r>
            <a:r>
              <a:rPr lang="pl-PL" sz="2800" dirty="0" smtClean="0">
                <a:latin typeface="Calibri" pitchFamily="34" charset="0"/>
              </a:rPr>
              <a:t>, Bulgari</a:t>
            </a:r>
            <a:r>
              <a:rPr lang="da-DK" sz="2800" dirty="0" smtClean="0">
                <a:latin typeface="Calibri" pitchFamily="34" charset="0"/>
              </a:rPr>
              <a:t>en</a:t>
            </a:r>
            <a:r>
              <a:rPr lang="pl-PL" sz="2800" dirty="0" smtClean="0">
                <a:latin typeface="Calibri" pitchFamily="34" charset="0"/>
              </a:rPr>
              <a:t>, </a:t>
            </a:r>
            <a:r>
              <a:rPr lang="da-DK" sz="2800" dirty="0" smtClean="0">
                <a:latin typeface="Calibri" pitchFamily="34" charset="0"/>
              </a:rPr>
              <a:t>Tjekkiet, </a:t>
            </a:r>
            <a:r>
              <a:rPr lang="pl-PL" sz="2800" dirty="0" smtClean="0">
                <a:latin typeface="Calibri" pitchFamily="34" charset="0"/>
              </a:rPr>
              <a:t>Slovak</a:t>
            </a:r>
            <a:r>
              <a:rPr lang="da-DK" sz="2800" dirty="0" smtClean="0">
                <a:latin typeface="Calibri" pitchFamily="34" charset="0"/>
              </a:rPr>
              <a:t>iet</a:t>
            </a:r>
            <a:r>
              <a:rPr lang="pl-PL" sz="2800" dirty="0" smtClean="0">
                <a:latin typeface="Calibri" pitchFamily="34" charset="0"/>
              </a:rPr>
              <a:t> </a:t>
            </a:r>
            <a:r>
              <a:rPr lang="pl-PL" sz="2800" dirty="0">
                <a:latin typeface="Calibri" pitchFamily="34" charset="0"/>
              </a:rPr>
              <a:t>Rep., </a:t>
            </a:r>
            <a:r>
              <a:rPr lang="da-DK" sz="2800" dirty="0" smtClean="0">
                <a:latin typeface="Calibri" pitchFamily="34" charset="0"/>
              </a:rPr>
              <a:t>Skandinavien</a:t>
            </a:r>
            <a:r>
              <a:rPr lang="pl-PL" sz="2800" dirty="0" smtClean="0">
                <a:latin typeface="Calibri" pitchFamily="34" charset="0"/>
              </a:rPr>
              <a:t>, </a:t>
            </a:r>
            <a:r>
              <a:rPr lang="da-DK" sz="2800" dirty="0" smtClean="0">
                <a:latin typeface="Calibri" pitchFamily="34" charset="0"/>
              </a:rPr>
              <a:t>Holland</a:t>
            </a:r>
            <a:r>
              <a:rPr lang="pl-PL" sz="2800" dirty="0" smtClean="0">
                <a:latin typeface="Calibri" pitchFamily="34" charset="0"/>
              </a:rPr>
              <a:t>, R</a:t>
            </a:r>
            <a:r>
              <a:rPr lang="da-DK" sz="2800" dirty="0" smtClean="0">
                <a:latin typeface="Calibri" pitchFamily="34" charset="0"/>
              </a:rPr>
              <a:t>usland</a:t>
            </a:r>
            <a:r>
              <a:rPr lang="pl-PL" sz="2800" dirty="0" smtClean="0">
                <a:latin typeface="Calibri" pitchFamily="34" charset="0"/>
              </a:rPr>
              <a:t>, </a:t>
            </a:r>
            <a:r>
              <a:rPr lang="pl-PL" sz="2800" dirty="0">
                <a:latin typeface="Calibri" pitchFamily="34" charset="0"/>
              </a:rPr>
              <a:t>USA, </a:t>
            </a:r>
            <a:r>
              <a:rPr lang="pl-PL" sz="2800" dirty="0" smtClean="0">
                <a:latin typeface="Calibri" pitchFamily="34" charset="0"/>
              </a:rPr>
              <a:t>Australi</a:t>
            </a:r>
            <a:r>
              <a:rPr lang="da-DK" sz="2800" dirty="0" smtClean="0">
                <a:latin typeface="Calibri" pitchFamily="34" charset="0"/>
              </a:rPr>
              <a:t>en</a:t>
            </a:r>
            <a:r>
              <a:rPr lang="pl-PL" sz="2800" dirty="0" smtClean="0">
                <a:latin typeface="Calibri" pitchFamily="34" charset="0"/>
              </a:rPr>
              <a:t>, </a:t>
            </a:r>
            <a:r>
              <a:rPr lang="da-DK" sz="2800" dirty="0" smtClean="0">
                <a:latin typeface="Calibri" pitchFamily="34" charset="0"/>
              </a:rPr>
              <a:t>Kina</a:t>
            </a:r>
            <a:r>
              <a:rPr lang="pl-PL" sz="2800" dirty="0" smtClean="0">
                <a:latin typeface="Calibri" pitchFamily="34" charset="0"/>
              </a:rPr>
              <a:t> </a:t>
            </a:r>
            <a:r>
              <a:rPr lang="pl-PL" sz="2800" dirty="0">
                <a:latin typeface="Calibri" pitchFamily="34" charset="0"/>
              </a:rPr>
              <a:t>etc.</a:t>
            </a:r>
          </a:p>
        </p:txBody>
      </p:sp>
      <p:pic>
        <p:nvPicPr>
          <p:cNvPr id="6" name="Picture 3" descr="mapa%20eur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0844" y="44897"/>
            <a:ext cx="4430304" cy="4392215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</p:spPr>
      </p:pic>
      <p:sp>
        <p:nvSpPr>
          <p:cNvPr id="8" name="Elipsa 7"/>
          <p:cNvSpPr/>
          <p:nvPr/>
        </p:nvSpPr>
        <p:spPr>
          <a:xfrm>
            <a:off x="3851920" y="314096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Elipsa 8"/>
          <p:cNvSpPr/>
          <p:nvPr/>
        </p:nvSpPr>
        <p:spPr>
          <a:xfrm>
            <a:off x="3347864" y="357301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Elipsa 9"/>
          <p:cNvSpPr/>
          <p:nvPr/>
        </p:nvSpPr>
        <p:spPr>
          <a:xfrm>
            <a:off x="2915816" y="422108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Elipsa 10"/>
          <p:cNvSpPr/>
          <p:nvPr/>
        </p:nvSpPr>
        <p:spPr>
          <a:xfrm>
            <a:off x="2483768" y="119675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Elipsa 12"/>
          <p:cNvSpPr/>
          <p:nvPr/>
        </p:nvSpPr>
        <p:spPr>
          <a:xfrm>
            <a:off x="3059832" y="306896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3923928" y="386104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4139952" y="213285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3779912" y="191683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Elipsa 16"/>
          <p:cNvSpPr/>
          <p:nvPr/>
        </p:nvSpPr>
        <p:spPr>
          <a:xfrm>
            <a:off x="3779912" y="263691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3563888" y="314096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4572000" y="342900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Elipsa 19"/>
          <p:cNvSpPr/>
          <p:nvPr/>
        </p:nvSpPr>
        <p:spPr>
          <a:xfrm>
            <a:off x="4211960" y="335699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Elipsa 20"/>
          <p:cNvSpPr/>
          <p:nvPr/>
        </p:nvSpPr>
        <p:spPr>
          <a:xfrm>
            <a:off x="4499992" y="3645024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068960"/>
            <a:ext cx="154753" cy="14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Elipsa 22"/>
          <p:cNvSpPr/>
          <p:nvPr/>
        </p:nvSpPr>
        <p:spPr>
          <a:xfrm>
            <a:off x="4644008" y="278092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Elipsa 23"/>
          <p:cNvSpPr/>
          <p:nvPr/>
        </p:nvSpPr>
        <p:spPr>
          <a:xfrm>
            <a:off x="4860032" y="278092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Elipsa 24"/>
          <p:cNvSpPr/>
          <p:nvPr/>
        </p:nvSpPr>
        <p:spPr>
          <a:xfrm>
            <a:off x="4860032" y="407707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Elipsa 25"/>
          <p:cNvSpPr/>
          <p:nvPr/>
        </p:nvSpPr>
        <p:spPr>
          <a:xfrm>
            <a:off x="4211960" y="371703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Elipsa 26"/>
          <p:cNvSpPr/>
          <p:nvPr/>
        </p:nvSpPr>
        <p:spPr>
          <a:xfrm>
            <a:off x="4139952" y="357301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Elipsa 27"/>
          <p:cNvSpPr/>
          <p:nvPr/>
        </p:nvSpPr>
        <p:spPr>
          <a:xfrm>
            <a:off x="4644008" y="429309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Elipsa 28"/>
          <p:cNvSpPr/>
          <p:nvPr/>
        </p:nvSpPr>
        <p:spPr>
          <a:xfrm>
            <a:off x="4932040" y="234888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6D6A60-7A18-4E02-96B2-9B64775ED82E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27E90F-2E58-4696-AEC6-E1B0975AD038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body" idx="1"/>
          </p:nvPr>
        </p:nvSpPr>
        <p:spPr>
          <a:xfrm>
            <a:off x="323850" y="1412875"/>
            <a:ext cx="8229600" cy="4968875"/>
          </a:xfrm>
        </p:spPr>
        <p:txBody>
          <a:bodyPr/>
          <a:lstStyle/>
          <a:p>
            <a:pPr eaLnBrk="1" hangingPunct="1"/>
            <a:r>
              <a:rPr lang="pl-PL" dirty="0" smtClean="0"/>
              <a:t>Integr</a:t>
            </a:r>
            <a:r>
              <a:rPr lang="da-DK" dirty="0" smtClean="0"/>
              <a:t>eret</a:t>
            </a:r>
            <a:r>
              <a:rPr lang="pl-PL" dirty="0" smtClean="0"/>
              <a:t> ISO 9001 </a:t>
            </a:r>
            <a:r>
              <a:rPr lang="da-DK" dirty="0" smtClean="0"/>
              <a:t>og</a:t>
            </a:r>
            <a:r>
              <a:rPr lang="pl-PL" dirty="0" smtClean="0"/>
              <a:t> 14001 (PCBC)</a:t>
            </a:r>
            <a:endParaRPr lang="pl-PL" sz="1000" dirty="0" smtClean="0"/>
          </a:p>
          <a:p>
            <a:pPr eaLnBrk="1" hangingPunct="1"/>
            <a:r>
              <a:rPr lang="pl-PL" dirty="0" smtClean="0"/>
              <a:t>EUROHEAT &amp; POWER</a:t>
            </a:r>
            <a:endParaRPr lang="pl-PL" sz="1000" dirty="0" smtClean="0"/>
          </a:p>
          <a:p>
            <a:pPr eaLnBrk="1" hangingPunct="1"/>
            <a:r>
              <a:rPr lang="pl-PL" dirty="0" smtClean="0"/>
              <a:t>CSTB – France</a:t>
            </a:r>
            <a:endParaRPr lang="pl-PL" sz="1000" dirty="0" smtClean="0"/>
          </a:p>
          <a:p>
            <a:pPr eaLnBrk="1" hangingPunct="1"/>
            <a:r>
              <a:rPr lang="pl-PL" dirty="0" smtClean="0"/>
              <a:t>ISO 3834 (</a:t>
            </a:r>
            <a:r>
              <a:rPr lang="da-DK" dirty="0" smtClean="0"/>
              <a:t>vedrørende svejse proces</a:t>
            </a:r>
            <a:r>
              <a:rPr lang="pl-PL" dirty="0" smtClean="0"/>
              <a:t>)</a:t>
            </a:r>
          </a:p>
          <a:p>
            <a:pPr eaLnBrk="1" hangingPunct="1"/>
            <a:r>
              <a:rPr lang="pl-PL" dirty="0" smtClean="0"/>
              <a:t>EN253, EN448, EN488, EN489, EN13941, EN14419</a:t>
            </a:r>
            <a:endParaRPr lang="da-DK" dirty="0" smtClean="0"/>
          </a:p>
          <a:p>
            <a:pPr eaLnBrk="1" hangingPunct="1"/>
            <a:r>
              <a:rPr lang="da-DK" dirty="0" smtClean="0"/>
              <a:t>EN 15698-1</a:t>
            </a:r>
            <a:endParaRPr lang="pl-PL" dirty="0" smtClean="0"/>
          </a:p>
        </p:txBody>
      </p:sp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2195513" y="620713"/>
            <a:ext cx="4464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 smtClean="0">
                <a:latin typeface="Calibri" pitchFamily="34" charset="0"/>
              </a:rPr>
              <a:t>Certifi</a:t>
            </a:r>
            <a:r>
              <a:rPr lang="da-DK" dirty="0" smtClean="0">
                <a:latin typeface="Calibri" pitchFamily="34" charset="0"/>
              </a:rPr>
              <a:t>k</a:t>
            </a:r>
            <a:r>
              <a:rPr lang="pl-PL" dirty="0" smtClean="0">
                <a:latin typeface="Calibri" pitchFamily="34" charset="0"/>
              </a:rPr>
              <a:t>ate</a:t>
            </a:r>
            <a:r>
              <a:rPr lang="da-DK" dirty="0" smtClean="0">
                <a:latin typeface="Calibri" pitchFamily="34" charset="0"/>
              </a:rPr>
              <a:t>r og </a:t>
            </a:r>
            <a:r>
              <a:rPr lang="pl-PL" dirty="0" smtClean="0">
                <a:latin typeface="Calibri" pitchFamily="34" charset="0"/>
              </a:rPr>
              <a:t>norm</a:t>
            </a:r>
            <a:r>
              <a:rPr lang="da-DK" dirty="0" smtClean="0">
                <a:latin typeface="Calibri" pitchFamily="34" charset="0"/>
              </a:rPr>
              <a:t>er</a:t>
            </a:r>
            <a:r>
              <a:rPr lang="pl-PL" dirty="0" smtClean="0">
                <a:latin typeface="Calibri" pitchFamily="34" charset="0"/>
              </a:rPr>
              <a:t>:</a:t>
            </a:r>
            <a:endParaRPr lang="pl-PL" dirty="0">
              <a:latin typeface="Calibri" pitchFamily="34" charset="0"/>
            </a:endParaRPr>
          </a:p>
        </p:txBody>
      </p:sp>
      <p:pic>
        <p:nvPicPr>
          <p:cNvPr id="18439" name="Picture 8" descr="iso 38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287" y="4542567"/>
            <a:ext cx="1385215" cy="212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12" y="4564633"/>
            <a:ext cx="1401528" cy="215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213" y="4556259"/>
            <a:ext cx="1525505" cy="215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942" y="4527407"/>
            <a:ext cx="1525504" cy="215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1AF70B-39EB-4001-8D88-7452355B1AD5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body" idx="1"/>
          </p:nvPr>
        </p:nvSpPr>
        <p:spPr>
          <a:xfrm>
            <a:off x="179388" y="1060450"/>
            <a:ext cx="8507412" cy="568007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da-DK" u="sng" dirty="0" smtClean="0"/>
              <a:t>Lige præisolerede rør</a:t>
            </a:r>
            <a:r>
              <a:rPr lang="pl-PL" dirty="0" smtClean="0"/>
              <a:t>: 6m, 12m, 16m</a:t>
            </a:r>
          </a:p>
          <a:p>
            <a:pPr marL="0" indent="0" eaLnBrk="1" hangingPunct="1">
              <a:buNone/>
            </a:pPr>
            <a:r>
              <a:rPr lang="pl-PL" dirty="0" smtClean="0"/>
              <a:t>	-</a:t>
            </a:r>
            <a:r>
              <a:rPr lang="pl-PL" sz="2800" dirty="0" smtClean="0"/>
              <a:t>16m: </a:t>
            </a:r>
            <a:r>
              <a:rPr lang="da-DK" sz="2800" dirty="0" smtClean="0"/>
              <a:t>stålrør fra </a:t>
            </a:r>
            <a:r>
              <a:rPr lang="pl-PL" sz="2800" b="1" dirty="0" smtClean="0"/>
              <a:t>DN 125</a:t>
            </a:r>
            <a:endParaRPr lang="pl-PL" sz="1000" dirty="0" smtClean="0"/>
          </a:p>
          <a:p>
            <a:pPr eaLnBrk="1" hangingPunct="1">
              <a:buFont typeface="Wingdings" pitchFamily="2" charset="2"/>
              <a:buChar char="ü"/>
            </a:pPr>
            <a:r>
              <a:rPr lang="da-DK" sz="3000" dirty="0" smtClean="0">
                <a:solidFill>
                  <a:srgbClr val="FF0000"/>
                </a:solidFill>
              </a:rPr>
              <a:t>Med</a:t>
            </a:r>
            <a:r>
              <a:rPr lang="pl-PL" sz="3000" dirty="0" smtClean="0">
                <a:solidFill>
                  <a:srgbClr val="FF0000"/>
                </a:solidFill>
              </a:rPr>
              <a:t> Alu diffusion barrier</a:t>
            </a:r>
            <a:r>
              <a:rPr lang="da-DK" sz="3000" dirty="0" smtClean="0">
                <a:solidFill>
                  <a:srgbClr val="FF0000"/>
                </a:solidFill>
              </a:rPr>
              <a:t>e</a:t>
            </a:r>
            <a:r>
              <a:rPr lang="pl-PL" sz="3000" dirty="0" smtClean="0">
                <a:solidFill>
                  <a:srgbClr val="FF0000"/>
                </a:solidFill>
              </a:rPr>
              <a:t> </a:t>
            </a:r>
            <a:r>
              <a:rPr lang="da-DK" sz="3000" dirty="0" smtClean="0">
                <a:solidFill>
                  <a:srgbClr val="FF0000"/>
                </a:solidFill>
              </a:rPr>
              <a:t>op til </a:t>
            </a:r>
            <a:r>
              <a:rPr lang="pl-PL" sz="3000" dirty="0" smtClean="0">
                <a:solidFill>
                  <a:srgbClr val="FF0000"/>
                </a:solidFill>
              </a:rPr>
              <a:t>casing </a:t>
            </a:r>
            <a:r>
              <a:rPr lang="pl-PL" sz="3000" b="1" dirty="0" smtClean="0">
                <a:solidFill>
                  <a:srgbClr val="FF0000"/>
                </a:solidFill>
              </a:rPr>
              <a:t>DN400 -RBAL</a:t>
            </a:r>
          </a:p>
          <a:p>
            <a:pPr eaLnBrk="1" hangingPunct="1">
              <a:buFont typeface="Wingdings" pitchFamily="2" charset="2"/>
              <a:buChar char="ü"/>
            </a:pPr>
            <a:endParaRPr lang="pl-PL" sz="1000" dirty="0" smtClean="0"/>
          </a:p>
          <a:p>
            <a:pPr eaLnBrk="1" hangingPunct="1">
              <a:buFont typeface="Wingdings" pitchFamily="2" charset="2"/>
              <a:buChar char="ü"/>
            </a:pPr>
            <a:r>
              <a:rPr lang="da-DK" dirty="0"/>
              <a:t>P</a:t>
            </a:r>
            <a:r>
              <a:rPr lang="pl-PL" dirty="0" smtClean="0"/>
              <a:t>roduce</a:t>
            </a:r>
            <a:r>
              <a:rPr lang="da-DK" dirty="0" smtClean="0"/>
              <a:t>rer med </a:t>
            </a:r>
            <a:r>
              <a:rPr lang="pl-PL" dirty="0" smtClean="0"/>
              <a:t>conti </a:t>
            </a:r>
            <a:r>
              <a:rPr lang="da-DK" dirty="0" smtClean="0"/>
              <a:t>og </a:t>
            </a:r>
            <a:r>
              <a:rPr lang="pl-PL" dirty="0" smtClean="0"/>
              <a:t>disconti metod</a:t>
            </a:r>
            <a:r>
              <a:rPr lang="da-DK" dirty="0" smtClean="0"/>
              <a:t>e</a:t>
            </a:r>
            <a:r>
              <a:rPr lang="pl-PL" dirty="0" smtClean="0"/>
              <a:t> </a:t>
            </a:r>
          </a:p>
          <a:p>
            <a:pPr eaLnBrk="1" hangingPunct="1">
              <a:buFont typeface="Wingdings" pitchFamily="2" charset="2"/>
              <a:buChar char="ü"/>
            </a:pPr>
            <a:endParaRPr lang="pl-PL" sz="1000" dirty="0" smtClean="0"/>
          </a:p>
          <a:p>
            <a:pPr eaLnBrk="1" hangingPunct="1">
              <a:buFont typeface="Wingdings" pitchFamily="2" charset="2"/>
              <a:buChar char="ü"/>
            </a:pPr>
            <a:r>
              <a:rPr lang="da-DK" dirty="0" smtClean="0"/>
              <a:t>C</a:t>
            </a:r>
            <a:r>
              <a:rPr lang="pl-PL" dirty="0" smtClean="0"/>
              <a:t>onti met</a:t>
            </a:r>
            <a:r>
              <a:rPr lang="da-DK" dirty="0" smtClean="0"/>
              <a:t>oden</a:t>
            </a:r>
            <a:r>
              <a:rPr lang="pl-PL" dirty="0" smtClean="0"/>
              <a:t> </a:t>
            </a:r>
            <a:r>
              <a:rPr lang="da-DK" dirty="0" smtClean="0"/>
              <a:t>o</a:t>
            </a:r>
            <a:r>
              <a:rPr lang="pl-PL" dirty="0" smtClean="0"/>
              <a:t>p t</a:t>
            </a:r>
            <a:r>
              <a:rPr lang="da-DK" dirty="0" smtClean="0"/>
              <a:t>il</a:t>
            </a:r>
            <a:r>
              <a:rPr lang="pl-PL" dirty="0" smtClean="0"/>
              <a:t> </a:t>
            </a:r>
            <a:r>
              <a:rPr lang="da-DK" dirty="0" smtClean="0"/>
              <a:t>kappe</a:t>
            </a:r>
            <a:r>
              <a:rPr lang="pl-PL" dirty="0" smtClean="0"/>
              <a:t> </a:t>
            </a:r>
            <a:r>
              <a:rPr lang="pl-PL" b="1" dirty="0" smtClean="0"/>
              <a:t>DN200/355</a:t>
            </a:r>
          </a:p>
          <a:p>
            <a:pPr eaLnBrk="1" hangingPunct="1">
              <a:buFontTx/>
              <a:buNone/>
            </a:pPr>
            <a:r>
              <a:rPr lang="pl-PL" dirty="0" smtClean="0"/>
              <a:t>	</a:t>
            </a:r>
            <a:r>
              <a:rPr lang="da-DK" dirty="0" smtClean="0"/>
              <a:t>Enkelt rør </a:t>
            </a:r>
            <a:r>
              <a:rPr lang="pl-PL" dirty="0" smtClean="0"/>
              <a:t>DN20 – DN1200</a:t>
            </a:r>
          </a:p>
          <a:p>
            <a:pPr eaLnBrk="1" hangingPunct="1">
              <a:buFontTx/>
              <a:buNone/>
            </a:pPr>
            <a:r>
              <a:rPr lang="pl-PL" dirty="0" smtClean="0"/>
              <a:t>	</a:t>
            </a:r>
            <a:r>
              <a:rPr lang="da-DK" dirty="0" smtClean="0"/>
              <a:t>Dobbelt rør</a:t>
            </a:r>
            <a:r>
              <a:rPr lang="pl-PL" dirty="0" smtClean="0"/>
              <a:t> DN20 – DN250</a:t>
            </a:r>
            <a:endParaRPr lang="pl-PL" sz="1000" dirty="0" smtClean="0"/>
          </a:p>
          <a:p>
            <a:pPr eaLnBrk="1" hangingPunct="1"/>
            <a:endParaRPr lang="pl-PL" dirty="0" smtClean="0"/>
          </a:p>
        </p:txBody>
      </p:sp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2195513" y="476250"/>
            <a:ext cx="44640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>
                <a:latin typeface="Calibri" pitchFamily="34" charset="0"/>
              </a:rPr>
              <a:t>ZPUM </a:t>
            </a:r>
            <a:r>
              <a:rPr lang="pl-PL" dirty="0" smtClean="0">
                <a:latin typeface="Calibri" pitchFamily="34" charset="0"/>
              </a:rPr>
              <a:t>produ</a:t>
            </a:r>
            <a:r>
              <a:rPr lang="da-DK" dirty="0" smtClean="0">
                <a:latin typeface="Calibri" pitchFamily="34" charset="0"/>
              </a:rPr>
              <a:t>kter</a:t>
            </a:r>
            <a:r>
              <a:rPr lang="pl-PL" dirty="0" smtClean="0">
                <a:latin typeface="Calibri" pitchFamily="34" charset="0"/>
              </a:rPr>
              <a:t>:</a:t>
            </a:r>
            <a:endParaRPr lang="pl-PL" dirty="0">
              <a:latin typeface="Calibri" pitchFamily="34" charset="0"/>
            </a:endParaRPr>
          </a:p>
        </p:txBody>
      </p:sp>
      <p:pic>
        <p:nvPicPr>
          <p:cNvPr id="19460" name="Picture 5" descr="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0749" y="4828889"/>
            <a:ext cx="2376487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r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1635" y="5395913"/>
            <a:ext cx="237648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2" name="Group 5"/>
          <p:cNvGrpSpPr>
            <a:grpSpLocks/>
          </p:cNvGrpSpPr>
          <p:nvPr/>
        </p:nvGrpSpPr>
        <p:grpSpPr bwMode="auto">
          <a:xfrm>
            <a:off x="7620000" y="2844800"/>
            <a:ext cx="1150938" cy="863600"/>
            <a:chOff x="3504" y="1293"/>
            <a:chExt cx="2583" cy="1726"/>
          </a:xfrm>
        </p:grpSpPr>
        <p:pic>
          <p:nvPicPr>
            <p:cNvPr id="19463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04" y="1293"/>
              <a:ext cx="2583" cy="172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9464" name="Text Box 7"/>
            <p:cNvSpPr txBox="1">
              <a:spLocks noChangeArrowheads="1"/>
            </p:cNvSpPr>
            <p:nvPr/>
          </p:nvSpPr>
          <p:spPr bwMode="auto">
            <a:xfrm>
              <a:off x="3504" y="1293"/>
              <a:ext cx="2583" cy="172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l-PL" sz="4000">
                <a:solidFill>
                  <a:schemeClr val="bg1"/>
                </a:solidFill>
                <a:latin typeface="Book Antiqua" pitchFamily="18" charset="0"/>
              </a:endParaRPr>
            </a:p>
          </p:txBody>
        </p:sp>
      </p:grp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8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58873D-FD06-4A98-8028-530B0CF6A21B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da-DK" dirty="0" smtClean="0"/>
              <a:t>Præisolerede materialer </a:t>
            </a:r>
            <a:r>
              <a:rPr lang="pl-PL" dirty="0" smtClean="0"/>
              <a:t>i SPIRO </a:t>
            </a:r>
            <a:r>
              <a:rPr lang="da-DK" dirty="0" smtClean="0"/>
              <a:t>og</a:t>
            </a:r>
            <a:r>
              <a:rPr lang="pl-PL" dirty="0" smtClean="0"/>
              <a:t> SPIRO Alu </a:t>
            </a:r>
            <a:r>
              <a:rPr lang="da-DK" dirty="0" smtClean="0"/>
              <a:t>kapper.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da-DK" dirty="0" smtClean="0"/>
              <a:t>Kapperør i</a:t>
            </a:r>
            <a:r>
              <a:rPr lang="pl-PL" dirty="0" smtClean="0"/>
              <a:t> HDPE</a:t>
            </a:r>
            <a:r>
              <a:rPr lang="da-DK" dirty="0" smtClean="0"/>
              <a:t> med</a:t>
            </a:r>
            <a:r>
              <a:rPr lang="pl-PL" dirty="0" smtClean="0"/>
              <a:t> UV </a:t>
            </a:r>
            <a:r>
              <a:rPr lang="da-DK" dirty="0" smtClean="0"/>
              <a:t>beskyttelse.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da-DK" dirty="0" smtClean="0"/>
              <a:t>Præisolerede materialer med mineraluld</a:t>
            </a:r>
            <a:r>
              <a:rPr lang="pl-PL" dirty="0" smtClean="0"/>
              <a:t> for </a:t>
            </a:r>
            <a:r>
              <a:rPr lang="da-DK" dirty="0" smtClean="0"/>
              <a:t>damp o</a:t>
            </a:r>
            <a:r>
              <a:rPr lang="pl-PL" dirty="0" smtClean="0"/>
              <a:t>p t</a:t>
            </a:r>
            <a:r>
              <a:rPr lang="da-DK" dirty="0" smtClean="0"/>
              <a:t>il</a:t>
            </a:r>
            <a:r>
              <a:rPr lang="pl-PL" dirty="0" smtClean="0"/>
              <a:t> </a:t>
            </a:r>
            <a:r>
              <a:rPr lang="da-DK" dirty="0" smtClean="0"/>
              <a:t>(</a:t>
            </a:r>
            <a:r>
              <a:rPr lang="pl-PL" dirty="0" smtClean="0"/>
              <a:t>190</a:t>
            </a:r>
            <a:r>
              <a:rPr lang="pl-PL" baseline="30000" dirty="0" smtClean="0"/>
              <a:t>o</a:t>
            </a:r>
            <a:r>
              <a:rPr lang="pl-PL" dirty="0" smtClean="0"/>
              <a:t>C)</a:t>
            </a:r>
            <a:r>
              <a:rPr lang="da-DK" dirty="0" smtClean="0"/>
              <a:t>.</a:t>
            </a:r>
            <a:endParaRPr 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endParaRPr lang="pl-PL" dirty="0" smtClean="0"/>
          </a:p>
        </p:txBody>
      </p:sp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9366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205038"/>
            <a:ext cx="1439862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25604" name="Group 9"/>
          <p:cNvGrpSpPr>
            <a:grpSpLocks/>
          </p:cNvGrpSpPr>
          <p:nvPr/>
        </p:nvGrpSpPr>
        <p:grpSpPr bwMode="auto">
          <a:xfrm>
            <a:off x="4572000" y="2205038"/>
            <a:ext cx="1511300" cy="1006475"/>
            <a:chOff x="692" y="1066"/>
            <a:chExt cx="2272" cy="1655"/>
          </a:xfrm>
        </p:grpSpPr>
        <p:pic>
          <p:nvPicPr>
            <p:cNvPr id="25605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92" y="1066"/>
              <a:ext cx="2272" cy="16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5606" name="Text Box 11"/>
            <p:cNvSpPr txBox="1">
              <a:spLocks noChangeArrowheads="1"/>
            </p:cNvSpPr>
            <p:nvPr/>
          </p:nvSpPr>
          <p:spPr bwMode="auto">
            <a:xfrm>
              <a:off x="692" y="1066"/>
              <a:ext cx="2272" cy="16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l-PL" sz="4000">
                <a:solidFill>
                  <a:schemeClr val="bg1"/>
                </a:solidFill>
                <a:latin typeface="Book Antiqua" pitchFamily="18" charset="0"/>
              </a:endParaRPr>
            </a:p>
          </p:txBody>
        </p:sp>
      </p:grp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3328-DAC0-4344-A862-1087C66869B6}" type="slidenum">
              <a:rPr lang="pl-PL" smtClean="0"/>
              <a:pPr>
                <a:defRPr/>
              </a:pPr>
              <a:t>9</a:t>
            </a:fld>
            <a:endParaRPr lang="pl-PL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0B11F3-3B47-476A-9305-8DB2938F9A30}" type="datetime1">
              <a:rPr lang="da-DK" smtClean="0"/>
              <a:t>08-10-2019</a:t>
            </a:fld>
            <a:endParaRPr lang="pl-PL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00798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38384</TotalTime>
  <Words>795</Words>
  <Application>Microsoft Office PowerPoint</Application>
  <PresentationFormat>Skærmshow (4:3)</PresentationFormat>
  <Paragraphs>345</Paragraphs>
  <Slides>35</Slides>
  <Notes>13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35</vt:i4>
      </vt:variant>
    </vt:vector>
  </HeadingPairs>
  <TitlesOfParts>
    <vt:vector size="42" baseType="lpstr">
      <vt:lpstr>Arial</vt:lpstr>
      <vt:lpstr>Arial Black</vt:lpstr>
      <vt:lpstr>Book Antiqua</vt:lpstr>
      <vt:lpstr>Calibri</vt:lpstr>
      <vt:lpstr>Times New Roman</vt:lpstr>
      <vt:lpstr>Wingdings</vt:lpstr>
      <vt:lpstr>Motyw pakietu Office</vt:lpstr>
      <vt:lpstr>PowerPoint-præsentation</vt:lpstr>
      <vt:lpstr>Firma præsentation </vt:lpstr>
      <vt:lpstr>Information om ZPUM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Vi tilbyder følgende: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KingaK</dc:creator>
  <cp:lastModifiedBy>PC</cp:lastModifiedBy>
  <cp:revision>334</cp:revision>
  <cp:lastPrinted>2019-10-05T13:25:20Z</cp:lastPrinted>
  <dcterms:created xsi:type="dcterms:W3CDTF">2015-06-12T06:21:22Z</dcterms:created>
  <dcterms:modified xsi:type="dcterms:W3CDTF">2019-10-08T11:13:23Z</dcterms:modified>
</cp:coreProperties>
</file>